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png" ContentType="image/png"/>
  <Override PartName="/ppt/media/image11.png" ContentType="image/png"/>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41.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1.xml.rels" ContentType="application/vnd.openxmlformats-package.relationships+xml"/>
  <Override PartName="/ppt/slides/_rels/slide85.xml.rels" ContentType="application/vnd.openxmlformats-package.relationships+xml"/>
  <Override PartName="/ppt/slides/_rels/slide3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26.xml.rels" ContentType="application/vnd.openxmlformats-package.relationships+xml"/>
  <Override PartName="/ppt/slides/_rels/slide2.xml.rels" ContentType="application/vnd.openxmlformats-package.relationships+xml"/>
  <Override PartName="/ppt/slides/_rels/slide8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14.xml.rels" ContentType="application/vnd.openxmlformats-package.relationships+xml"/>
  <Override PartName="/ppt/slides/_rels/slide89.xml.rels" ContentType="application/vnd.openxmlformats-package.relationships+xml"/>
  <Override PartName="/ppt/slides/_rels/slide29.xml.rels" ContentType="application/vnd.openxmlformats-package.relationships+xml"/>
  <Override PartName="/ppt/slides/_rels/slide33.xml.rels" ContentType="application/vnd.openxmlformats-package.relationships+xml"/>
  <Override PartName="/ppt/slides/_rels/slide94.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72.xml.rels" ContentType="application/vnd.openxmlformats-package.relationships+xml"/>
  <Override PartName="/ppt/slides/_rels/slide68.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3.xml.rels" ContentType="application/vnd.openxmlformats-package.relationships+xml"/>
  <Override PartName="/ppt/slides/_rels/slide30.xml.rels" ContentType="application/vnd.openxmlformats-package.relationships+xml"/>
  <Override PartName="/ppt/slides/_rels/slide95.xml.rels" ContentType="application/vnd.openxmlformats-package.relationships+xml"/>
  <Override PartName="/ppt/slides/_rels/slide88.xml.rels" ContentType="application/vnd.openxmlformats-package.relationships+xml"/>
  <Override PartName="/ppt/slides/_rels/slide73.xml.rels" ContentType="application/vnd.openxmlformats-package.relationships+xml"/>
  <Override PartName="/ppt/slides/_rels/slide69.xml.rels" ContentType="application/vnd.openxmlformats-package.relationships+xml"/>
  <Override PartName="/ppt/slides/_rels/slide96.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70.xml.rels" ContentType="application/vnd.openxmlformats-package.relationships+xml"/>
  <Override PartName="/ppt/slides/_rels/slide100.xml.rels" ContentType="application/vnd.openxmlformats-package.relationships+xml"/>
  <Override PartName="/ppt/slides/_rels/slide77.xml.rels" ContentType="application/vnd.openxmlformats-package.relationships+xml"/>
  <Override PartName="/ppt/slides/_rels/slide93.xml.rels" ContentType="application/vnd.openxmlformats-package.relationships+xml"/>
  <Override PartName="/ppt/slides/_rels/slide15.xml.rels" ContentType="application/vnd.openxmlformats-package.relationships+xml"/>
  <Override PartName="/ppt/slides/_rels/slide39.xml.rels" ContentType="application/vnd.openxmlformats-package.relationships+xml"/>
  <Override PartName="/ppt/slides/_rels/slide80.xml.rels" ContentType="application/vnd.openxmlformats-package.relationships+xml"/>
  <Override PartName="/ppt/slides/_rels/slide11.xml.rels" ContentType="application/vnd.openxmlformats-package.relationships+xml"/>
  <Override PartName="/ppt/slides/_rels/slide101.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81.xml.rels" ContentType="application/vnd.openxmlformats-package.relationships+xml"/>
  <Override PartName="/ppt/slides/_rels/slide65.xml.rels" ContentType="application/vnd.openxmlformats-package.relationships+xml"/>
  <Override PartName="/ppt/slides/_rels/slide74.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76.xml.rels" ContentType="application/vnd.openxmlformats-package.relationships+xml"/>
  <Override PartName="/ppt/slides/_rels/slide71.xml.rels" ContentType="application/vnd.openxmlformats-package.relationships+xml"/>
  <Override PartName="/ppt/slides/_rels/slide67.xml.rels" ContentType="application/vnd.openxmlformats-package.relationships+xml"/>
  <Override PartName="/ppt/slides/_rels/slide13.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66.xml.rels" ContentType="application/vnd.openxmlformats-package.relationships+xml"/>
  <Override PartName="/ppt/slides/_rels/slide75.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82.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50.xml.rels" ContentType="application/vnd.openxmlformats-package.relationships+xml"/>
  <Override PartName="/ppt/slides/_rels/slide99.xml.rels" ContentType="application/vnd.openxmlformats-package.relationships+xml"/>
  <Override PartName="/ppt/slides/_rels/slide91.xml.rels" ContentType="application/vnd.openxmlformats-package.relationships+xml"/>
  <Override PartName="/ppt/slides/_rels/slide31.xml.rels" ContentType="application/vnd.openxmlformats-package.relationships+xml"/>
  <Override PartName="/ppt/slides/_rels/slide84.xml.rels" ContentType="application/vnd.openxmlformats-package.relationships+xml"/>
  <Override PartName="/ppt/slides/_rels/slide45.xml.rels" ContentType="application/vnd.openxmlformats-package.relationships+xml"/>
  <Override PartName="/ppt/slides/_rels/slide98.xml.rels" ContentType="application/vnd.openxmlformats-package.relationships+xml"/>
  <Override PartName="/ppt/slides/_rels/slide90.xml.rels" ContentType="application/vnd.openxmlformats-package.relationships+xml"/>
  <Override PartName="/ppt/slides/_rels/slide92.xml.rels" ContentType="application/vnd.openxmlformats-package.relationships+xml"/>
  <Override PartName="/ppt/slides/_rels/slide44.xml.rels" ContentType="application/vnd.openxmlformats-package.relationships+xml"/>
  <Override PartName="/ppt/slides/_rels/slide9.xml.rels" ContentType="application/vnd.openxmlformats-package.relationships+xml"/>
  <Override PartName="/ppt/slides/_rels/slide97.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80.xml" ContentType="application/vnd.openxmlformats-officedocument.presentationml.slide+xml"/>
  <Override PartName="/ppt/slides/slide47.xml" ContentType="application/vnd.openxmlformats-officedocument.presentationml.slide+xml"/>
  <Override PartName="/ppt/slides/slide100.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42.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64.xml" ContentType="application/vnd.openxmlformats-officedocument.presentationml.slide+xml"/>
  <Override PartName="/ppt/slides/slide99.xml" ContentType="application/vnd.openxmlformats-officedocument.presentationml.slide+xml"/>
  <Override PartName="/ppt/slides/slide62.xml" ContentType="application/vnd.openxmlformats-officedocument.presentationml.slide+xml"/>
  <Override PartName="/ppt/slides/slide87.xml" ContentType="application/vnd.openxmlformats-officedocument.presentationml.slide+xml"/>
  <Override PartName="/ppt/slides/slide63.xml" ContentType="application/vnd.openxmlformats-officedocument.presentationml.slide+xml"/>
  <Override PartName="/ppt/slides/slide98.xml" ContentType="application/vnd.openxmlformats-officedocument.presentationml.slide+xml"/>
  <Override PartName="/ppt/slides/slide61.xml" ContentType="application/vnd.openxmlformats-officedocument.presentationml.slide+xml"/>
  <Override PartName="/ppt/slides/slide86.xml" ContentType="application/vnd.openxmlformats-officedocument.presentationml.slide+xml"/>
  <Override PartName="/ppt/slides/slide97.xml" ContentType="application/vnd.openxmlformats-officedocument.presentationml.slide+xml"/>
  <Override PartName="/ppt/slides/slide60.xml" ContentType="application/vnd.openxmlformats-officedocument.presentationml.slide+xml"/>
  <Override PartName="/ppt/slides/slide85.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89.xml" ContentType="application/vnd.openxmlformats-officedocument.presentationml.slide+xml"/>
  <Override PartName="/ppt/slides/slide77.xml" ContentType="application/vnd.openxmlformats-officedocument.presentationml.slide+xml"/>
  <Override PartName="/ppt/slides/slide40.xml" ContentType="application/vnd.openxmlformats-officedocument.presentationml.slide+xml"/>
  <Override PartName="/ppt/slides/slide88.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41.xml" ContentType="application/vnd.openxmlformats-officedocument.presentationml.slide+xml"/>
  <Override PartName="/ppt/slides/slide29.xml" ContentType="application/vnd.openxmlformats-officedocument.presentationml.slide+xml"/>
  <Override PartName="/ppt/slides/slide94.xml" ContentType="application/vnd.openxmlformats-officedocument.presentationml.slide+xml"/>
  <Override PartName="/ppt/slides/slide28.xml" ContentType="application/vnd.openxmlformats-officedocument.presentationml.slide+xml"/>
  <Override PartName="/ppt/slides/slide93.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92.xml" ContentType="application/vnd.openxmlformats-officedocument.presentationml.slide+xml"/>
  <Override PartName="/ppt/slides/slide27.xml" ContentType="application/vnd.openxmlformats-officedocument.presentationml.slide+xml"/>
  <Override PartName="/ppt/slides/slide91.xml" ContentType="application/vnd.openxmlformats-officedocument.presentationml.slide+xml"/>
  <Override PartName="/ppt/slides/slide26.xml" ContentType="application/vnd.openxmlformats-officedocument.presentationml.slide+xml"/>
  <Override PartName="/ppt/slides/slide9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17.xml" ContentType="application/vnd.openxmlformats-officedocument.presentationml.slide+xml"/>
  <Override PartName="/ppt/slides/slide8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800" spc="-1" strike="noStrike">
              <a:solidFill>
                <a:srgbClr val="000000"/>
              </a:solidFill>
              <a:latin typeface="Arial"/>
            </a:endParaRPr>
          </a:p>
        </p:txBody>
      </p:sp>
      <p:sp>
        <p:nvSpPr>
          <p:cNvPr id="4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5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800" spc="-1" strike="noStrike">
              <a:solidFill>
                <a:srgbClr val="000000"/>
              </a:solidFill>
              <a:latin typeface="Arial"/>
            </a:endParaRPr>
          </a:p>
        </p:txBody>
      </p:sp>
      <p:sp>
        <p:nvSpPr>
          <p:cNvPr id="5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800" spc="-1" strike="noStrike">
              <a:solidFill>
                <a:srgbClr val="000000"/>
              </a:solidFill>
              <a:latin typeface="Arial"/>
            </a:endParaRPr>
          </a:p>
        </p:txBody>
      </p:sp>
      <p:sp>
        <p:nvSpPr>
          <p:cNvPr id="5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5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6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6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6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6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7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7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7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7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7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7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7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800" spc="-1" strike="noStrike">
              <a:solidFill>
                <a:srgbClr val="000000"/>
              </a:solidFill>
              <a:latin typeface="Arial"/>
            </a:endParaRPr>
          </a:p>
        </p:txBody>
      </p:sp>
      <p:sp>
        <p:nvSpPr>
          <p:cNvPr id="9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9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800" spc="-1" strike="noStrike">
              <a:solidFill>
                <a:srgbClr val="000000"/>
              </a:solidFill>
              <a:latin typeface="Arial"/>
            </a:endParaRPr>
          </a:p>
        </p:txBody>
      </p:sp>
      <p:sp>
        <p:nvSpPr>
          <p:cNvPr id="9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800" spc="-1" strike="noStrike">
              <a:solidFill>
                <a:srgbClr val="000000"/>
              </a:solidFill>
              <a:latin typeface="Arial"/>
            </a:endParaRPr>
          </a:p>
        </p:txBody>
      </p:sp>
      <p:sp>
        <p:nvSpPr>
          <p:cNvPr id="10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0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0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0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1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1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1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1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1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1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1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1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1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2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800" spc="-1" strike="noStrike">
              <a:solidFill>
                <a:srgbClr val="000000"/>
              </a:solidFill>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800" spc="-1" strike="noStrike">
              <a:solidFill>
                <a:srgbClr val="000000"/>
              </a:solidFill>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800" spc="-1" strike="noStrike">
              <a:solidFill>
                <a:srgbClr val="000000"/>
              </a:solidFill>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2359440" y="3675240"/>
            <a:ext cx="7472880" cy="56880"/>
          </a:xfrm>
          <a:prstGeom prst="rect">
            <a:avLst/>
          </a:prstGeom>
          <a:solidFill>
            <a:srgbClr val="f4b183"/>
          </a:solidFill>
          <a:ln w="12600">
            <a:noFill/>
          </a:ln>
          <a:effectLst>
            <a:outerShdw>
              <a:srgbClr val="000000">
                <a:alpha val="40000"/>
              </a:srgbClr>
            </a:outerShdw>
          </a:effectLst>
        </p:spPr>
        <p:style>
          <a:lnRef idx="0"/>
          <a:fillRef idx="0"/>
          <a:effectRef idx="0"/>
          <a:fontRef idx="minor"/>
        </p:style>
      </p:sp>
      <p:sp>
        <p:nvSpPr>
          <p:cNvPr id="1" name="CustomShape 2"/>
          <p:cNvSpPr/>
          <p:nvPr/>
        </p:nvSpPr>
        <p:spPr>
          <a:xfrm>
            <a:off x="2705040" y="3807720"/>
            <a:ext cx="6780960" cy="56880"/>
          </a:xfrm>
          <a:prstGeom prst="rect">
            <a:avLst/>
          </a:prstGeom>
          <a:solidFill>
            <a:srgbClr val="f4b183"/>
          </a:solidFill>
          <a:ln w="12600">
            <a:noFill/>
          </a:ln>
          <a:effectLst>
            <a:glow rad="63360">
              <a:srgbClr val="ff7a1f">
                <a:alpha val="40000"/>
              </a:srgbClr>
            </a:glow>
          </a:effectLst>
        </p:spPr>
        <p:style>
          <a:lnRef idx="0"/>
          <a:fillRef idx="0"/>
          <a:effectRef idx="0"/>
          <a:fontRef idx="minor"/>
        </p:style>
      </p:sp>
      <p:sp>
        <p:nvSpPr>
          <p:cNvPr id="2" name="CustomShape 3"/>
          <p:cNvSpPr/>
          <p:nvPr/>
        </p:nvSpPr>
        <p:spPr>
          <a:xfrm>
            <a:off x="2705040" y="3546360"/>
            <a:ext cx="6780960" cy="56880"/>
          </a:xfrm>
          <a:prstGeom prst="rect">
            <a:avLst/>
          </a:prstGeom>
          <a:solidFill>
            <a:srgbClr val="f4b183"/>
          </a:solidFill>
          <a:ln w="12600">
            <a:noFill/>
          </a:ln>
          <a:effectLst>
            <a:glow rad="63360">
              <a:srgbClr val="ff7a1f">
                <a:alpha val="40000"/>
              </a:srgbClr>
            </a:glow>
          </a:effectLst>
        </p:spPr>
        <p:style>
          <a:lnRef idx="0"/>
          <a:fillRef idx="0"/>
          <a:effectRef idx="0"/>
          <a:fontRef idx="minor"/>
        </p:style>
      </p:sp>
      <p:sp>
        <p:nvSpPr>
          <p:cNvPr id="3" name="PlaceHolder 4"/>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2"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 name="Line 1"/>
          <p:cNvSpPr/>
          <p:nvPr/>
        </p:nvSpPr>
        <p:spPr>
          <a:xfrm>
            <a:off x="838080" y="1072800"/>
            <a:ext cx="6107760" cy="0"/>
          </a:xfrm>
          <a:prstGeom prst="line">
            <a:avLst/>
          </a:prstGeom>
          <a:ln w="38160">
            <a:solidFill>
              <a:srgbClr val="ed7d31"/>
            </a:solidFill>
            <a:miter/>
          </a:ln>
        </p:spPr>
        <p:style>
          <a:lnRef idx="0"/>
          <a:fillRef idx="0"/>
          <a:effectRef idx="0"/>
          <a:fontRef idx="minor"/>
        </p:style>
      </p:sp>
      <p:sp>
        <p:nvSpPr>
          <p:cNvPr id="80" name="CustomShape 2"/>
          <p:cNvSpPr/>
          <p:nvPr/>
        </p:nvSpPr>
        <p:spPr>
          <a:xfrm>
            <a:off x="2981520" y="6356520"/>
            <a:ext cx="6162120" cy="427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1800" spc="-1" strike="noStrike">
                <a:solidFill>
                  <a:srgbClr val="000000"/>
                </a:solidFill>
                <a:latin typeface="Times New Roman"/>
                <a:ea typeface="DejaVu Sans"/>
              </a:rPr>
              <a:t>Quick Introduction to C Programming Language</a:t>
            </a:r>
            <a:endParaRPr b="0" lang="en-US" sz="1800" spc="-1" strike="noStrike">
              <a:latin typeface="Arial"/>
            </a:endParaRPr>
          </a:p>
        </p:txBody>
      </p:sp>
      <p:sp>
        <p:nvSpPr>
          <p:cNvPr id="81" name="PlaceHolder 3"/>
          <p:cNvSpPr>
            <a:spLocks noGrp="1"/>
          </p:cNvSpPr>
          <p:nvPr>
            <p:ph type="dt"/>
          </p:nvPr>
        </p:nvSpPr>
        <p:spPr>
          <a:xfrm>
            <a:off x="838080" y="6356520"/>
            <a:ext cx="2742480" cy="364320"/>
          </a:xfrm>
          <a:prstGeom prst="rect">
            <a:avLst/>
          </a:prstGeom>
        </p:spPr>
        <p:txBody>
          <a:bodyPr lIns="90000" rIns="90000" tIns="45000" bIns="45000" anchor="ctr">
            <a:noAutofit/>
          </a:bodyPr>
          <a:p>
            <a:pPr>
              <a:lnSpc>
                <a:spcPct val="100000"/>
              </a:lnSpc>
            </a:pPr>
            <a:fld id="{8D0B908F-4F83-4B2D-811F-DA1F6F7F7426}" type="datetime1">
              <a:rPr b="0" lang="en-US" sz="1200" spc="-1" strike="noStrike">
                <a:solidFill>
                  <a:srgbClr val="8b8b8b"/>
                </a:solidFill>
                <a:latin typeface="Calibri"/>
                <a:ea typeface="DejaVu Sans"/>
              </a:rPr>
              <a:t>01/02/2021</a:t>
            </a:fld>
            <a:endParaRPr b="0" lang="en-US" sz="1200" spc="-1" strike="noStrike">
              <a:latin typeface="Times New Roman"/>
            </a:endParaRPr>
          </a:p>
        </p:txBody>
      </p:sp>
      <p:sp>
        <p:nvSpPr>
          <p:cNvPr id="82" name="PlaceHolder 4"/>
          <p:cNvSpPr>
            <a:spLocks noGrp="1"/>
          </p:cNvSpPr>
          <p:nvPr>
            <p:ph type="sldNum"/>
          </p:nvPr>
        </p:nvSpPr>
        <p:spPr>
          <a:xfrm>
            <a:off x="8610480" y="6356520"/>
            <a:ext cx="2742480" cy="364320"/>
          </a:xfrm>
          <a:prstGeom prst="rect">
            <a:avLst/>
          </a:prstGeom>
        </p:spPr>
        <p:txBody>
          <a:bodyPr lIns="90000" rIns="90000" tIns="45000" bIns="45000" anchor="ctr">
            <a:noAutofit/>
          </a:bodyPr>
          <a:p>
            <a:pPr algn="r">
              <a:lnSpc>
                <a:spcPct val="100000"/>
              </a:lnSpc>
            </a:pPr>
            <a:fld id="{2D18E581-5B06-49C7-AA6D-D92FECD7CDEE}" type="slidenum">
              <a:rPr b="0" lang="en-US" sz="1200" spc="-1" strike="noStrike">
                <a:solidFill>
                  <a:srgbClr val="8b8b8b"/>
                </a:solidFill>
                <a:latin typeface="Calibri"/>
                <a:ea typeface="DejaVu Sans"/>
              </a:rPr>
              <a:t>&lt;number&gt;</a:t>
            </a:fld>
            <a:endParaRPr b="0" lang="en-US" sz="1200" spc="-1" strike="noStrike">
              <a:latin typeface="Times New Roman"/>
            </a:endParaRPr>
          </a:p>
        </p:txBody>
      </p:sp>
      <p:sp>
        <p:nvSpPr>
          <p:cNvPr id="83" name="PlaceHolder 5"/>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4"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5.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hyperlink" Target="https://www.gnu.org/software/libc/manual/html_node/Integers.html" TargetMode="External"/><Relationship Id="rId2"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25.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5.xml"/>
</Relationships>
</file>

<file path=ppt/slides/_rels/slide8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5.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5.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CustomShape 1"/>
          <p:cNvSpPr/>
          <p:nvPr/>
        </p:nvSpPr>
        <p:spPr>
          <a:xfrm>
            <a:off x="1523880" y="911520"/>
            <a:ext cx="9143280" cy="2386800"/>
          </a:xfrm>
          <a:prstGeom prst="rect">
            <a:avLst/>
          </a:prstGeom>
          <a:noFill/>
          <a:ln w="0">
            <a:noFill/>
          </a:ln>
        </p:spPr>
        <p:style>
          <a:lnRef idx="0"/>
          <a:fillRef idx="0"/>
          <a:effectRef idx="0"/>
          <a:fontRef idx="minor"/>
        </p:style>
        <p:txBody>
          <a:bodyPr lIns="90000" rIns="90000" tIns="45000" bIns="45000" anchor="b">
            <a:noAutofit/>
          </a:bodyPr>
          <a:p>
            <a:pPr algn="ctr">
              <a:lnSpc>
                <a:spcPct val="90000"/>
              </a:lnSpc>
            </a:pPr>
            <a:r>
              <a:rPr b="0" lang="en-US" sz="4800" spc="-1" strike="noStrike">
                <a:solidFill>
                  <a:srgbClr val="000000"/>
                </a:solidFill>
                <a:latin typeface="Crimson"/>
                <a:ea typeface="DejaVu Sans"/>
              </a:rPr>
              <a:t>Operating Systems</a:t>
            </a:r>
            <a:endParaRPr b="0" lang="en-US" sz="4800" spc="-1" strike="noStrike">
              <a:latin typeface="Arial"/>
            </a:endParaRPr>
          </a:p>
        </p:txBody>
      </p:sp>
      <p:sp>
        <p:nvSpPr>
          <p:cNvPr id="122" name="CustomShape 2"/>
          <p:cNvSpPr/>
          <p:nvPr/>
        </p:nvSpPr>
        <p:spPr>
          <a:xfrm>
            <a:off x="1523880" y="4385880"/>
            <a:ext cx="9143280" cy="1654920"/>
          </a:xfrm>
          <a:prstGeom prst="rect">
            <a:avLst/>
          </a:prstGeom>
          <a:noFill/>
          <a:ln w="0">
            <a:noFill/>
          </a:ln>
        </p:spPr>
        <p:style>
          <a:lnRef idx="0"/>
          <a:fillRef idx="0"/>
          <a:effectRef idx="0"/>
          <a:fontRef idx="minor"/>
        </p:style>
        <p:txBody>
          <a:bodyPr lIns="90000" rIns="90000" tIns="45000" bIns="45000">
            <a:noAutofit/>
          </a:bodyPr>
          <a:p>
            <a:pPr algn="ctr">
              <a:lnSpc>
                <a:spcPct val="90000"/>
              </a:lnSpc>
              <a:spcBef>
                <a:spcPts val="1001"/>
              </a:spcBef>
              <a:tabLst>
                <a:tab algn="l" pos="0"/>
              </a:tabLst>
            </a:pPr>
            <a:r>
              <a:rPr b="0" lang="en-US" sz="2400" spc="-1" strike="noStrike">
                <a:solidFill>
                  <a:srgbClr val="000000"/>
                </a:solidFill>
                <a:latin typeface="Crimson"/>
                <a:ea typeface="DejaVu Sans"/>
              </a:rPr>
              <a:t>Quick Introduction to C Programming Language</a:t>
            </a:r>
            <a:endParaRPr b="0" lang="en-US" sz="2400" spc="-1" strike="noStrike">
              <a:latin typeface="Arial"/>
            </a:endParaRPr>
          </a:p>
          <a:p>
            <a:pPr algn="ctr">
              <a:lnSpc>
                <a:spcPct val="90000"/>
              </a:lnSpc>
              <a:spcBef>
                <a:spcPts val="1001"/>
              </a:spcBef>
              <a:tabLst>
                <a:tab algn="l" pos="0"/>
              </a:tabLst>
            </a:pPr>
            <a:r>
              <a:rPr b="0" lang="en-US" sz="2400" spc="-1" strike="noStrike">
                <a:solidFill>
                  <a:srgbClr val="000000"/>
                </a:solidFill>
                <a:latin typeface="Crimson"/>
                <a:ea typeface="DejaVu Sans"/>
              </a:rPr>
              <a:t>Farbod Shahinfar</a:t>
            </a:r>
            <a:endParaRPr b="0" lang="en-US" sz="2400" spc="-1" strike="noStrike">
              <a:latin typeface="Arial"/>
            </a:endParaRPr>
          </a:p>
          <a:p>
            <a:pPr algn="ctr">
              <a:lnSpc>
                <a:spcPct val="90000"/>
              </a:lnSpc>
              <a:spcBef>
                <a:spcPts val="1001"/>
              </a:spcBef>
              <a:tabLst>
                <a:tab algn="l" pos="0"/>
              </a:tabLst>
            </a:pPr>
            <a:endParaRPr b="0" lang="en-US" sz="2400" spc="-1" strike="noStrike">
              <a:latin typeface="Arial"/>
            </a:endParaRPr>
          </a:p>
          <a:p>
            <a:pPr algn="ctr">
              <a:lnSpc>
                <a:spcPct val="90000"/>
              </a:lnSpc>
              <a:spcBef>
                <a:spcPts val="1001"/>
              </a:spcBef>
              <a:tabLst>
                <a:tab algn="l" pos="0"/>
              </a:tabLst>
            </a:pPr>
            <a:r>
              <a:rPr b="0" lang="en-US" sz="1400" spc="-1" strike="noStrike">
                <a:solidFill>
                  <a:srgbClr val="000000"/>
                </a:solidFill>
                <a:latin typeface="Crimson"/>
                <a:ea typeface="DejaVu Sans"/>
              </a:rPr>
              <a:t>Iran University of Science and Technology</a:t>
            </a:r>
            <a:endParaRPr b="0" lang="en-US" sz="1400" spc="-1" strike="noStrike">
              <a:latin typeface="Arial"/>
            </a:endParaRPr>
          </a:p>
          <a:p>
            <a:pPr algn="ctr">
              <a:lnSpc>
                <a:spcPct val="90000"/>
              </a:lnSpc>
              <a:spcBef>
                <a:spcPts val="1001"/>
              </a:spcBef>
              <a:tabLst>
                <a:tab algn="l" pos="0"/>
              </a:tabLst>
            </a:pPr>
            <a:r>
              <a:rPr b="0" lang="en-US" sz="1400" spc="-1" strike="noStrike">
                <a:solidFill>
                  <a:srgbClr val="000000"/>
                </a:solidFill>
                <a:latin typeface="Crimson"/>
                <a:ea typeface="DejaVu Sans"/>
              </a:rPr>
              <a:t>Fall 2020</a:t>
            </a:r>
            <a:endParaRPr b="0" lang="en-US" sz="1400" spc="-1" strike="noStrike">
              <a:latin typeface="Arial"/>
            </a:endParaRPr>
          </a:p>
        </p:txBody>
      </p:sp>
      <p:pic>
        <p:nvPicPr>
          <p:cNvPr id="123" name="Picture 4" descr="Iran University of Science and Technology - Wikipedia"/>
          <p:cNvPicPr/>
          <p:nvPr/>
        </p:nvPicPr>
        <p:blipFill>
          <a:blip r:embed="rId1"/>
          <a:stretch/>
        </p:blipFill>
        <p:spPr>
          <a:xfrm>
            <a:off x="5350680" y="572760"/>
            <a:ext cx="1490040" cy="150912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CustomShape 1"/>
          <p:cNvSpPr/>
          <p:nvPr/>
        </p:nvSpPr>
        <p:spPr>
          <a:xfrm>
            <a:off x="838080" y="18360"/>
            <a:ext cx="10514880" cy="1324800"/>
          </a:xfrm>
          <a:prstGeom prst="rect">
            <a:avLst/>
          </a:prstGeom>
          <a:noFill/>
          <a:ln w="0">
            <a:noFill/>
          </a:ln>
        </p:spPr>
        <p:style>
          <a:lnRef idx="0"/>
          <a:fillRef idx="0"/>
          <a:effectRef idx="0"/>
          <a:fontRef idx="minor"/>
        </p:style>
        <p:txBody>
          <a:bodyPr lIns="0" rIns="0" tIns="0" bIns="0" anchor="ctr">
            <a:noAutofit/>
          </a:bodyPr>
          <a:p>
            <a:pPr>
              <a:lnSpc>
                <a:spcPct val="90000"/>
              </a:lnSpc>
            </a:pPr>
            <a:r>
              <a:rPr b="0" lang="en-US" sz="3200" spc="-1" strike="noStrike">
                <a:solidFill>
                  <a:srgbClr val="000000"/>
                </a:solidFill>
                <a:latin typeface="Crimson"/>
                <a:ea typeface="DejaVu Sans"/>
              </a:rPr>
              <a:t>History: PDP-11</a:t>
            </a:r>
            <a:endParaRPr b="0" lang="en-US" sz="3200" spc="-1" strike="noStrike">
              <a:latin typeface="Arial"/>
            </a:endParaRPr>
          </a:p>
        </p:txBody>
      </p:sp>
      <p:pic>
        <p:nvPicPr>
          <p:cNvPr id="152" name="Picture 191" descr=""/>
          <p:cNvPicPr/>
          <p:nvPr/>
        </p:nvPicPr>
        <p:blipFill>
          <a:blip r:embed="rId1"/>
          <a:stretch/>
        </p:blipFill>
        <p:spPr>
          <a:xfrm>
            <a:off x="7367400" y="1387440"/>
            <a:ext cx="3657240" cy="4876560"/>
          </a:xfrm>
          <a:prstGeom prst="rect">
            <a:avLst/>
          </a:prstGeom>
          <a:ln w="0">
            <a:noFill/>
          </a:ln>
        </p:spPr>
      </p:pic>
      <p:sp>
        <p:nvSpPr>
          <p:cNvPr id="153" name="CustomShape 2"/>
          <p:cNvSpPr/>
          <p:nvPr/>
        </p:nvSpPr>
        <p:spPr>
          <a:xfrm>
            <a:off x="878400" y="1351440"/>
            <a:ext cx="6171840" cy="4984560"/>
          </a:xfrm>
          <a:prstGeom prst="rect">
            <a:avLst/>
          </a:prstGeom>
          <a:noFill/>
          <a:ln w="0">
            <a:noFill/>
          </a:ln>
        </p:spPr>
        <p:style>
          <a:lnRef idx="0"/>
          <a:fillRef idx="0"/>
          <a:effectRef idx="0"/>
          <a:fontRef idx="minor"/>
        </p:style>
        <p:txBody>
          <a:bodyPr lIns="90000" rIns="90000" tIns="45000" bIns="45000">
            <a:noAutofit/>
          </a:bodyPr>
          <a:p>
            <a:pPr marL="216000" indent="-215640">
              <a:lnSpc>
                <a:spcPct val="115000"/>
              </a:lnSpc>
              <a:buClr>
                <a:srgbClr val="000000"/>
              </a:buClr>
              <a:buSzPct val="45000"/>
              <a:buFont typeface="Wingdings" charset="2"/>
              <a:buChar char=""/>
            </a:pPr>
            <a:r>
              <a:rPr b="0" lang="en-US" sz="2800" spc="-1" strike="noStrike">
                <a:solidFill>
                  <a:srgbClr val="000000"/>
                </a:solidFill>
                <a:latin typeface="Crimson"/>
                <a:ea typeface="DejaVu Sans"/>
              </a:rPr>
              <a:t>Try to implement Fortran compiler</a:t>
            </a:r>
            <a:endParaRPr b="0" lang="en-US" sz="2800" spc="-1" strike="noStrike">
              <a:latin typeface="Arial"/>
            </a:endParaRPr>
          </a:p>
          <a:p>
            <a:pPr marL="216000" indent="-215640">
              <a:lnSpc>
                <a:spcPct val="115000"/>
              </a:lnSpc>
              <a:buClr>
                <a:srgbClr val="000000"/>
              </a:buClr>
              <a:buSzPct val="45000"/>
              <a:buFont typeface="Wingdings" charset="2"/>
              <a:buChar char=""/>
            </a:pPr>
            <a:r>
              <a:rPr b="0" lang="en-US" sz="2800" spc="-1" strike="noStrike">
                <a:solidFill>
                  <a:srgbClr val="000000"/>
                </a:solidFill>
                <a:latin typeface="Crimson"/>
                <a:ea typeface="DejaVu Sans"/>
              </a:rPr>
              <a:t>Try to use BCPL which resulted in B</a:t>
            </a:r>
            <a:endParaRPr b="0" lang="en-US" sz="2800" spc="-1" strike="noStrike">
              <a:latin typeface="Arial"/>
            </a:endParaRPr>
          </a:p>
          <a:p>
            <a:pPr lvl="1" marL="673200" indent="-215640">
              <a:lnSpc>
                <a:spcPct val="115000"/>
              </a:lnSpc>
              <a:buClr>
                <a:srgbClr val="000000"/>
              </a:buClr>
              <a:buSzPct val="45000"/>
              <a:buFont typeface="Wingdings" charset="2"/>
              <a:buChar char=""/>
            </a:pPr>
            <a:r>
              <a:rPr b="0" lang="en-US" sz="2800" spc="-1" strike="noStrike">
                <a:solidFill>
                  <a:srgbClr val="000000"/>
                </a:solidFill>
                <a:latin typeface="Crimson"/>
                <a:ea typeface="DejaVu Sans"/>
              </a:rPr>
              <a:t>B was slow and not taking advantage of hardware capabilities.</a:t>
            </a:r>
            <a:endParaRPr b="0" lang="en-US" sz="2800" spc="-1" strike="noStrike">
              <a:latin typeface="Arial"/>
            </a:endParaRPr>
          </a:p>
          <a:p>
            <a:pPr marL="216000" indent="-215640">
              <a:lnSpc>
                <a:spcPct val="115000"/>
              </a:lnSpc>
              <a:buClr>
                <a:srgbClr val="000000"/>
              </a:buClr>
              <a:buSzPct val="45000"/>
              <a:buFont typeface="Wingdings" charset="2"/>
              <a:buChar char=""/>
            </a:pPr>
            <a:r>
              <a:rPr b="0" lang="en-US" sz="2800" spc="-1" strike="noStrike">
                <a:solidFill>
                  <a:srgbClr val="000000"/>
                </a:solidFill>
                <a:latin typeface="Crimson"/>
                <a:ea typeface="DejaVu Sans"/>
              </a:rPr>
              <a:t>Dennis Ritchie created C (1972)</a:t>
            </a:r>
            <a:endParaRPr b="0" lang="en-US" sz="2800" spc="-1" strike="noStrike">
              <a:latin typeface="Arial"/>
            </a:endParaRPr>
          </a:p>
        </p:txBody>
      </p:sp>
      <p:sp>
        <p:nvSpPr>
          <p:cNvPr id="154"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C3545369-84A5-4486-BE40-F78BBD391F5F}"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Questions?</a:t>
            </a:r>
            <a:endParaRPr b="0" lang="en-US" sz="3200" spc="-1" strike="noStrike">
              <a:latin typeface="Arial"/>
            </a:endParaRPr>
          </a:p>
        </p:txBody>
      </p:sp>
      <p:sp>
        <p:nvSpPr>
          <p:cNvPr id="555" name="CustomShape 2"/>
          <p:cNvSpPr/>
          <p:nvPr/>
        </p:nvSpPr>
        <p:spPr>
          <a:xfrm>
            <a:off x="838080" y="1459440"/>
            <a:ext cx="10514880" cy="4716720"/>
          </a:xfrm>
          <a:prstGeom prst="rect">
            <a:avLst/>
          </a:prstGeom>
          <a:noFill/>
          <a:ln w="0">
            <a:noFill/>
          </a:ln>
        </p:spPr>
        <p:style>
          <a:lnRef idx="0"/>
          <a:fillRef idx="0"/>
          <a:effectRef idx="0"/>
          <a:fontRef idx="minor"/>
        </p:style>
        <p:txBody>
          <a:bodyPr lIns="90000" rIns="90000" tIns="45000" bIns="45000">
            <a:noAutofit/>
          </a:bodyPr>
          <a:p>
            <a:pPr algn="ctr">
              <a:lnSpc>
                <a:spcPct val="150000"/>
              </a:lnSpc>
              <a:spcBef>
                <a:spcPts val="1001"/>
              </a:spcBef>
            </a:pPr>
            <a:r>
              <a:rPr b="1" lang="en-US" sz="9600" spc="-1" strike="noStrike">
                <a:solidFill>
                  <a:srgbClr val="000000"/>
                </a:solidFill>
                <a:latin typeface="Times New Roman"/>
                <a:ea typeface="DejaVu Sans"/>
              </a:rPr>
              <a:t>?</a:t>
            </a:r>
            <a:endParaRPr b="0" lang="en-US" sz="9600" spc="-1" strike="noStrike">
              <a:latin typeface="Arial"/>
            </a:endParaRPr>
          </a:p>
        </p:txBody>
      </p:sp>
      <p:sp>
        <p:nvSpPr>
          <p:cNvPr id="556"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C63BD1E4-031F-470C-A371-BC15D1B5E941}" type="slidenum">
              <a:rPr b="0" lang="en-US" sz="1200" spc="-1" strike="noStrike">
                <a:solidFill>
                  <a:srgbClr val="8b8b8b"/>
                </a:solidFill>
                <a:latin typeface="Calibri"/>
                <a:ea typeface="DejaVu Sans"/>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57" name="CustomShape 1"/>
          <p:cNvSpPr/>
          <p:nvPr/>
        </p:nvSpPr>
        <p:spPr>
          <a:xfrm>
            <a:off x="1600200" y="1817640"/>
            <a:ext cx="9372240" cy="708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Crimson"/>
                <a:ea typeface="DejaVu Sans"/>
              </a:rPr>
              <a:t>End</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History</a:t>
            </a:r>
            <a:endParaRPr b="0" lang="en-US" sz="3200" spc="-1" strike="noStrike">
              <a:latin typeface="Arial"/>
            </a:endParaRPr>
          </a:p>
        </p:txBody>
      </p:sp>
      <p:sp>
        <p:nvSpPr>
          <p:cNvPr id="156" name="CustomShape 2"/>
          <p:cNvSpPr/>
          <p:nvPr/>
        </p:nvSpPr>
        <p:spPr>
          <a:xfrm>
            <a:off x="838080" y="1459440"/>
            <a:ext cx="10514880" cy="4716720"/>
          </a:xfrm>
          <a:prstGeom prst="rect">
            <a:avLst/>
          </a:prstGeom>
          <a:noFill/>
          <a:ln w="0">
            <a:noFill/>
          </a:ln>
        </p:spPr>
        <p:style>
          <a:lnRef idx="0"/>
          <a:fillRef idx="0"/>
          <a:effectRef idx="0"/>
          <a:fontRef idx="minor"/>
        </p:style>
        <p:txBody>
          <a:bodyPr lIns="90000" rIns="90000" tIns="45000" bIns="45000">
            <a:noAutofit/>
          </a:bodyPr>
          <a:p>
            <a:pPr marL="228600" indent="-227880">
              <a:lnSpc>
                <a:spcPct val="150000"/>
              </a:lnSpc>
              <a:spcBef>
                <a:spcPts val="1001"/>
              </a:spcBef>
              <a:buClr>
                <a:srgbClr val="000000"/>
              </a:buClr>
              <a:buFont typeface="Arial"/>
              <a:buChar char="•"/>
            </a:pPr>
            <a:r>
              <a:rPr b="0" lang="en-US" sz="2800" spc="-1" strike="noStrike">
                <a:solidFill>
                  <a:srgbClr val="000000"/>
                </a:solidFill>
                <a:latin typeface="Crimson"/>
                <a:ea typeface="DejaVu Sans"/>
              </a:rPr>
              <a:t>Unix v2, had C compiler and related utility</a:t>
            </a:r>
            <a:endParaRPr b="0" lang="en-US" sz="2800" spc="-1" strike="noStrike">
              <a:latin typeface="Arial"/>
            </a:endParaRPr>
          </a:p>
          <a:p>
            <a:pPr marL="228600" indent="-227880">
              <a:lnSpc>
                <a:spcPct val="150000"/>
              </a:lnSpc>
              <a:spcBef>
                <a:spcPts val="1001"/>
              </a:spcBef>
              <a:buClr>
                <a:srgbClr val="000000"/>
              </a:buClr>
              <a:buFont typeface="Arial"/>
              <a:buChar char="•"/>
            </a:pPr>
            <a:r>
              <a:rPr b="0" lang="en-US" sz="2800" spc="-1" strike="noStrike">
                <a:solidFill>
                  <a:srgbClr val="000000"/>
                </a:solidFill>
                <a:latin typeface="Crimson"/>
                <a:ea typeface="DejaVu Sans"/>
              </a:rPr>
              <a:t>Unix v4 was re-implemented with C.</a:t>
            </a:r>
            <a:endParaRPr b="0" lang="en-US" sz="2800" spc="-1" strike="noStrike">
              <a:latin typeface="Arial"/>
            </a:endParaRPr>
          </a:p>
          <a:p>
            <a:pPr marL="228600" indent="-227880">
              <a:lnSpc>
                <a:spcPct val="150000"/>
              </a:lnSpc>
              <a:spcBef>
                <a:spcPts val="1001"/>
              </a:spcBef>
              <a:buClr>
                <a:srgbClr val="000000"/>
              </a:buClr>
              <a:buFont typeface="Arial"/>
              <a:buChar char="•"/>
            </a:pPr>
            <a:r>
              <a:rPr b="0" lang="en-US" sz="2800" spc="-1" strike="noStrike">
                <a:solidFill>
                  <a:srgbClr val="000000"/>
                </a:solidFill>
                <a:latin typeface="Crimson"/>
                <a:ea typeface="DejaVu Sans"/>
              </a:rPr>
              <a:t>Unix was one of the first operating system kernels to be implemented in a language other than assembly.</a:t>
            </a:r>
            <a:endParaRPr b="0" lang="en-US" sz="2800" spc="-1" strike="noStrike">
              <a:latin typeface="Arial"/>
            </a:endParaRPr>
          </a:p>
        </p:txBody>
      </p:sp>
      <p:sp>
        <p:nvSpPr>
          <p:cNvPr id="157"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81B4E4CC-DA8F-4C2B-A2EB-9CBC6870F1BC}"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History: CD&amp;K</a:t>
            </a:r>
            <a:endParaRPr b="0" lang="en-US" sz="3200" spc="-1" strike="noStrike">
              <a:latin typeface="Arial"/>
            </a:endParaRPr>
          </a:p>
        </p:txBody>
      </p:sp>
      <p:pic>
        <p:nvPicPr>
          <p:cNvPr id="159" name="Picture 196" descr=""/>
          <p:cNvPicPr/>
          <p:nvPr/>
        </p:nvPicPr>
        <p:blipFill>
          <a:blip r:embed="rId1"/>
          <a:stretch/>
        </p:blipFill>
        <p:spPr>
          <a:xfrm>
            <a:off x="723600" y="1650960"/>
            <a:ext cx="1371240" cy="1782360"/>
          </a:xfrm>
          <a:prstGeom prst="rect">
            <a:avLst/>
          </a:prstGeom>
          <a:ln w="0">
            <a:noFill/>
          </a:ln>
        </p:spPr>
      </p:pic>
      <p:pic>
        <p:nvPicPr>
          <p:cNvPr id="160" name="Picture 197" descr=""/>
          <p:cNvPicPr/>
          <p:nvPr/>
        </p:nvPicPr>
        <p:blipFill>
          <a:blip r:embed="rId2"/>
          <a:stretch/>
        </p:blipFill>
        <p:spPr>
          <a:xfrm>
            <a:off x="4428000" y="3225600"/>
            <a:ext cx="2275560" cy="2996280"/>
          </a:xfrm>
          <a:prstGeom prst="rect">
            <a:avLst/>
          </a:prstGeom>
          <a:ln w="0">
            <a:noFill/>
          </a:ln>
        </p:spPr>
      </p:pic>
      <p:sp>
        <p:nvSpPr>
          <p:cNvPr id="161" name="CustomShape 2"/>
          <p:cNvSpPr/>
          <p:nvPr/>
        </p:nvSpPr>
        <p:spPr>
          <a:xfrm>
            <a:off x="8695080" y="1873080"/>
            <a:ext cx="3276360" cy="34441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Crimson"/>
                <a:ea typeface="DejaVu Sans"/>
              </a:rPr>
              <a:t>Brian W. Kernighan</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Crimson"/>
                <a:ea typeface="DejaVu Sans"/>
              </a:rPr>
              <a:t>1942 – present</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Crimson"/>
                <a:ea typeface="DejaVu Sans"/>
              </a:rPr>
              <a:t>Known for:</a:t>
            </a:r>
            <a:endParaRPr b="0" lang="en-US" sz="2400" spc="-1" strike="noStrike">
              <a:latin typeface="Arial"/>
            </a:endParaRPr>
          </a:p>
          <a:p>
            <a:pPr>
              <a:lnSpc>
                <a:spcPct val="100000"/>
              </a:lnSpc>
            </a:pPr>
            <a:r>
              <a:rPr b="0" lang="en-US" sz="2400" spc="-1" strike="noStrike">
                <a:solidFill>
                  <a:srgbClr val="000000"/>
                </a:solidFill>
                <a:latin typeface="Crimson"/>
                <a:ea typeface="DejaVu Sans"/>
              </a:rPr>
              <a:t>Unix</a:t>
            </a:r>
            <a:endParaRPr b="0" lang="en-US" sz="2400" spc="-1" strike="noStrike">
              <a:latin typeface="Arial"/>
            </a:endParaRPr>
          </a:p>
          <a:p>
            <a:pPr>
              <a:lnSpc>
                <a:spcPct val="100000"/>
              </a:lnSpc>
            </a:pPr>
            <a:r>
              <a:rPr b="0" lang="en-US" sz="2400" spc="-1" strike="noStrike">
                <a:solidFill>
                  <a:srgbClr val="000000"/>
                </a:solidFill>
                <a:latin typeface="Crimson"/>
                <a:ea typeface="DejaVu Sans"/>
              </a:rPr>
              <a:t>AWK</a:t>
            </a:r>
            <a:endParaRPr b="0" lang="en-US" sz="2400" spc="-1" strike="noStrike">
              <a:latin typeface="Arial"/>
            </a:endParaRPr>
          </a:p>
          <a:p>
            <a:pPr>
              <a:lnSpc>
                <a:spcPct val="100000"/>
              </a:lnSpc>
            </a:pPr>
            <a:r>
              <a:rPr b="0" lang="en-US" sz="2400" spc="-1" strike="noStrike">
                <a:solidFill>
                  <a:srgbClr val="000000"/>
                </a:solidFill>
                <a:latin typeface="Crimson"/>
                <a:ea typeface="DejaVu Sans"/>
              </a:rPr>
              <a:t>Kernighan–Lin algorithm</a:t>
            </a:r>
            <a:endParaRPr b="0" lang="en-US" sz="2400" spc="-1" strike="noStrike">
              <a:latin typeface="Arial"/>
            </a:endParaRPr>
          </a:p>
          <a:p>
            <a:pPr>
              <a:lnSpc>
                <a:spcPct val="100000"/>
              </a:lnSpc>
            </a:pPr>
            <a:r>
              <a:rPr b="0" lang="en-US" sz="2400" spc="-1" strike="noStrike">
                <a:solidFill>
                  <a:srgbClr val="000000"/>
                </a:solidFill>
                <a:latin typeface="Crimson"/>
                <a:ea typeface="DejaVu Sans"/>
              </a:rPr>
              <a:t>The C programming book</a:t>
            </a:r>
            <a:endParaRPr b="0" lang="en-US" sz="2400" spc="-1" strike="noStrike">
              <a:latin typeface="Arial"/>
            </a:endParaRPr>
          </a:p>
          <a:p>
            <a:pPr>
              <a:lnSpc>
                <a:spcPct val="100000"/>
              </a:lnSpc>
            </a:pPr>
            <a:endParaRPr b="0" lang="en-US" sz="2400" spc="-1" strike="noStrike">
              <a:latin typeface="Arial"/>
            </a:endParaRPr>
          </a:p>
        </p:txBody>
      </p:sp>
      <p:pic>
        <p:nvPicPr>
          <p:cNvPr id="162" name="Picture 199" descr=""/>
          <p:cNvPicPr/>
          <p:nvPr/>
        </p:nvPicPr>
        <p:blipFill>
          <a:blip r:embed="rId3"/>
          <a:stretch/>
        </p:blipFill>
        <p:spPr>
          <a:xfrm>
            <a:off x="7086600" y="1636200"/>
            <a:ext cx="1310040" cy="1968840"/>
          </a:xfrm>
          <a:prstGeom prst="rect">
            <a:avLst/>
          </a:prstGeom>
          <a:ln w="0">
            <a:noFill/>
          </a:ln>
        </p:spPr>
      </p:pic>
      <p:sp>
        <p:nvSpPr>
          <p:cNvPr id="163" name="CustomShape 3"/>
          <p:cNvSpPr/>
          <p:nvPr/>
        </p:nvSpPr>
        <p:spPr>
          <a:xfrm>
            <a:off x="2552760" y="1829160"/>
            <a:ext cx="2514240" cy="40600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en-US" sz="2600" spc="-1" strike="noStrike">
                <a:solidFill>
                  <a:srgbClr val="000000"/>
                </a:solidFill>
                <a:latin typeface="Crimson"/>
                <a:ea typeface="DejaVu Sans"/>
              </a:rPr>
              <a:t>Dennis Ritchie</a:t>
            </a:r>
            <a:endParaRPr b="0" lang="en-US" sz="2600" spc="-1" strike="noStrike">
              <a:latin typeface="Arial"/>
            </a:endParaRPr>
          </a:p>
          <a:p>
            <a:pPr>
              <a:lnSpc>
                <a:spcPct val="100000"/>
              </a:lnSpc>
            </a:pPr>
            <a:endParaRPr b="0" lang="en-US" sz="2600" spc="-1" strike="noStrike">
              <a:latin typeface="Arial"/>
            </a:endParaRPr>
          </a:p>
          <a:p>
            <a:pPr>
              <a:lnSpc>
                <a:spcPct val="100000"/>
              </a:lnSpc>
            </a:pPr>
            <a:r>
              <a:rPr b="0" lang="en-US" sz="2600" spc="-1" strike="noStrike">
                <a:solidFill>
                  <a:srgbClr val="000000"/>
                </a:solidFill>
                <a:latin typeface="Crimson"/>
                <a:ea typeface="DejaVu Sans"/>
              </a:rPr>
              <a:t>1941 – 2011</a:t>
            </a:r>
            <a:endParaRPr b="0" lang="en-US" sz="2600" spc="-1" strike="noStrike">
              <a:latin typeface="Arial"/>
            </a:endParaRPr>
          </a:p>
          <a:p>
            <a:pPr>
              <a:lnSpc>
                <a:spcPct val="100000"/>
              </a:lnSpc>
            </a:pPr>
            <a:endParaRPr b="0" lang="en-US" sz="2600" spc="-1" strike="noStrike">
              <a:latin typeface="Arial"/>
            </a:endParaRPr>
          </a:p>
          <a:p>
            <a:pPr>
              <a:lnSpc>
                <a:spcPct val="100000"/>
              </a:lnSpc>
            </a:pPr>
            <a:r>
              <a:rPr b="0" lang="en-US" sz="2600" spc="-1" strike="noStrike">
                <a:solidFill>
                  <a:srgbClr val="000000"/>
                </a:solidFill>
                <a:latin typeface="Crimson"/>
                <a:ea typeface="DejaVu Sans"/>
              </a:rPr>
              <a:t>Known for:</a:t>
            </a:r>
            <a:endParaRPr b="0" lang="en-US" sz="2600" spc="-1" strike="noStrike">
              <a:latin typeface="Arial"/>
            </a:endParaRPr>
          </a:p>
          <a:p>
            <a:pPr>
              <a:lnSpc>
                <a:spcPct val="100000"/>
              </a:lnSpc>
            </a:pPr>
            <a:r>
              <a:rPr b="0" lang="en-US" sz="2600" spc="-1" strike="noStrike">
                <a:solidFill>
                  <a:srgbClr val="000000"/>
                </a:solidFill>
                <a:latin typeface="Crimson"/>
                <a:ea typeface="DejaVu Sans"/>
              </a:rPr>
              <a:t>ALTRAN</a:t>
            </a:r>
            <a:endParaRPr b="0" lang="en-US" sz="2600" spc="-1" strike="noStrike">
              <a:latin typeface="Arial"/>
            </a:endParaRPr>
          </a:p>
          <a:p>
            <a:pPr>
              <a:lnSpc>
                <a:spcPct val="100000"/>
              </a:lnSpc>
            </a:pPr>
            <a:r>
              <a:rPr b="0" lang="en-US" sz="2600" spc="-1" strike="noStrike">
                <a:solidFill>
                  <a:srgbClr val="000000"/>
                </a:solidFill>
                <a:latin typeface="Crimson"/>
                <a:ea typeface="DejaVu Sans"/>
              </a:rPr>
              <a:t>B</a:t>
            </a:r>
            <a:endParaRPr b="0" lang="en-US" sz="2600" spc="-1" strike="noStrike">
              <a:latin typeface="Arial"/>
            </a:endParaRPr>
          </a:p>
          <a:p>
            <a:pPr>
              <a:lnSpc>
                <a:spcPct val="100000"/>
              </a:lnSpc>
            </a:pPr>
            <a:r>
              <a:rPr b="0" lang="en-US" sz="2600" spc="-1" strike="noStrike">
                <a:solidFill>
                  <a:srgbClr val="000000"/>
                </a:solidFill>
                <a:latin typeface="Crimson"/>
                <a:ea typeface="DejaVu Sans"/>
              </a:rPr>
              <a:t>BCPL</a:t>
            </a:r>
            <a:endParaRPr b="0" lang="en-US" sz="2600" spc="-1" strike="noStrike">
              <a:latin typeface="Arial"/>
            </a:endParaRPr>
          </a:p>
          <a:p>
            <a:pPr>
              <a:lnSpc>
                <a:spcPct val="100000"/>
              </a:lnSpc>
            </a:pPr>
            <a:r>
              <a:rPr b="0" lang="en-US" sz="2600" spc="-1" strike="noStrike">
                <a:solidFill>
                  <a:srgbClr val="000000"/>
                </a:solidFill>
                <a:latin typeface="Crimson"/>
                <a:ea typeface="DejaVu Sans"/>
              </a:rPr>
              <a:t>C</a:t>
            </a:r>
            <a:endParaRPr b="0" lang="en-US" sz="2600" spc="-1" strike="noStrike">
              <a:latin typeface="Arial"/>
            </a:endParaRPr>
          </a:p>
          <a:p>
            <a:pPr>
              <a:lnSpc>
                <a:spcPct val="100000"/>
              </a:lnSpc>
            </a:pPr>
            <a:r>
              <a:rPr b="0" lang="en-US" sz="2600" spc="-1" strike="noStrike">
                <a:solidFill>
                  <a:srgbClr val="000000"/>
                </a:solidFill>
                <a:latin typeface="Crimson"/>
                <a:ea typeface="DejaVu Sans"/>
              </a:rPr>
              <a:t>Multics</a:t>
            </a:r>
            <a:endParaRPr b="0" lang="en-US" sz="2600" spc="-1" strike="noStrike">
              <a:latin typeface="Arial"/>
            </a:endParaRPr>
          </a:p>
          <a:p>
            <a:pPr>
              <a:lnSpc>
                <a:spcPct val="100000"/>
              </a:lnSpc>
            </a:pPr>
            <a:r>
              <a:rPr b="0" lang="en-US" sz="2600" spc="-1" strike="noStrike">
                <a:solidFill>
                  <a:srgbClr val="000000"/>
                </a:solidFill>
                <a:latin typeface="Crimson"/>
                <a:ea typeface="DejaVu Sans"/>
              </a:rPr>
              <a:t>Unix</a:t>
            </a:r>
            <a:endParaRPr b="0" lang="en-US" sz="2600" spc="-1" strike="noStrike">
              <a:latin typeface="Arial"/>
            </a:endParaRPr>
          </a:p>
          <a:p>
            <a:pPr>
              <a:lnSpc>
                <a:spcPct val="100000"/>
              </a:lnSpc>
            </a:pPr>
            <a:endParaRPr b="0" lang="en-US" sz="2600" spc="-1" strike="noStrike">
              <a:latin typeface="Arial"/>
            </a:endParaRPr>
          </a:p>
        </p:txBody>
      </p:sp>
      <p:sp>
        <p:nvSpPr>
          <p:cNvPr id="164" name="TextShape 4"/>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2141EDCF-023F-4B1C-AF12-6167C16B2926}"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History</a:t>
            </a:r>
            <a:endParaRPr b="0" lang="en-US" sz="3200" spc="-1" strike="noStrike">
              <a:latin typeface="Arial"/>
            </a:endParaRPr>
          </a:p>
        </p:txBody>
      </p:sp>
      <p:sp>
        <p:nvSpPr>
          <p:cNvPr id="166" name="CustomShape 2"/>
          <p:cNvSpPr/>
          <p:nvPr/>
        </p:nvSpPr>
        <p:spPr>
          <a:xfrm>
            <a:off x="838080" y="1459440"/>
            <a:ext cx="10514880" cy="4716720"/>
          </a:xfrm>
          <a:prstGeom prst="rect">
            <a:avLst/>
          </a:prstGeom>
          <a:noFill/>
          <a:ln w="0">
            <a:noFill/>
          </a:ln>
        </p:spPr>
        <p:style>
          <a:lnRef idx="0"/>
          <a:fillRef idx="0"/>
          <a:effectRef idx="0"/>
          <a:fontRef idx="minor"/>
        </p:style>
        <p:txBody>
          <a:bodyPr lIns="90000" rIns="90000" tIns="45000" bIns="45000">
            <a:noAutofit/>
          </a:bodyPr>
          <a:p>
            <a:pPr marL="228600" indent="-227880">
              <a:lnSpc>
                <a:spcPct val="150000"/>
              </a:lnSpc>
              <a:spcBef>
                <a:spcPts val="1001"/>
              </a:spcBef>
              <a:buClr>
                <a:srgbClr val="000000"/>
              </a:buClr>
              <a:buFont typeface="Arial"/>
              <a:buChar char="•"/>
            </a:pPr>
            <a:r>
              <a:rPr b="0" lang="en-US" sz="2800" spc="-1" strike="noStrike">
                <a:solidFill>
                  <a:srgbClr val="000000"/>
                </a:solidFill>
                <a:latin typeface="Crimson"/>
                <a:ea typeface="DejaVu Sans"/>
              </a:rPr>
              <a:t>During 1970 and 1980 versions of C was implemented for different types of computers so there was a need for a standard definition.</a:t>
            </a:r>
            <a:endParaRPr b="0" lang="en-US" sz="2800" spc="-1" strike="noStrike">
              <a:latin typeface="Arial"/>
            </a:endParaRPr>
          </a:p>
          <a:p>
            <a:pPr marL="228600" indent="-227880">
              <a:lnSpc>
                <a:spcPct val="150000"/>
              </a:lnSpc>
              <a:spcBef>
                <a:spcPts val="1001"/>
              </a:spcBef>
              <a:buClr>
                <a:srgbClr val="000000"/>
              </a:buClr>
              <a:buFont typeface="Arial"/>
              <a:buChar char="•"/>
            </a:pPr>
            <a:r>
              <a:rPr b="0" lang="en-US" sz="2800" spc="-1" strike="noStrike">
                <a:solidFill>
                  <a:srgbClr val="000000"/>
                </a:solidFill>
                <a:latin typeface="Crimson"/>
                <a:ea typeface="DejaVu Sans"/>
              </a:rPr>
              <a:t>Since then ANSI and then ISO have voted on different C standards including: C89, C99, C11, C18  </a:t>
            </a:r>
            <a:endParaRPr b="0" lang="en-US" sz="2800" spc="-1" strike="noStrike">
              <a:latin typeface="Arial"/>
            </a:endParaRPr>
          </a:p>
        </p:txBody>
      </p:sp>
      <p:sp>
        <p:nvSpPr>
          <p:cNvPr id="167"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7C4E8A91-E276-444E-906F-7D87B3EA8A20}"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1600200" y="1817640"/>
            <a:ext cx="9372240" cy="708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4400" spc="-1" strike="noStrike">
                <a:solidFill>
                  <a:srgbClr val="000000"/>
                </a:solidFill>
                <a:latin typeface="Crimson"/>
                <a:ea typeface="DejaVu Sans"/>
              </a:rPr>
              <a:t>Compiled or Interpreted</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1600200" y="1817640"/>
            <a:ext cx="9372240" cy="708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4400" spc="-1" strike="noStrike">
                <a:solidFill>
                  <a:srgbClr val="000000"/>
                </a:solidFill>
                <a:latin typeface="Crimson"/>
                <a:ea typeface="DejaVu Sans"/>
              </a:rPr>
              <a:t>Structure of a C Program</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Structure of a C Program</a:t>
            </a:r>
            <a:endParaRPr b="0" lang="en-US" sz="3200" spc="-1" strike="noStrike">
              <a:latin typeface="Arial"/>
            </a:endParaRPr>
          </a:p>
        </p:txBody>
      </p:sp>
      <p:sp>
        <p:nvSpPr>
          <p:cNvPr id="171"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1800" spc="-1" strike="noStrike">
                <a:solidFill>
                  <a:srgbClr val="158466"/>
                </a:solidFill>
                <a:latin typeface="FreeMono"/>
                <a:ea typeface="FreeMono"/>
              </a:rPr>
              <a:t>/* adding standard input output header file to the</a:t>
            </a:r>
            <a:endParaRPr b="0" lang="en-US" sz="1800" spc="-1" strike="noStrike">
              <a:latin typeface="Arial"/>
            </a:endParaRPr>
          </a:p>
          <a:p>
            <a:pPr marL="182880">
              <a:lnSpc>
                <a:spcPct val="100000"/>
              </a:lnSpc>
            </a:pPr>
            <a:r>
              <a:rPr b="1" lang="en-US" sz="1800" spc="-1" strike="noStrike">
                <a:solidFill>
                  <a:srgbClr val="158466"/>
                </a:solidFill>
                <a:latin typeface="FreeMono"/>
                <a:ea typeface="FreeMono"/>
              </a:rPr>
              <a:t> </a:t>
            </a:r>
            <a:r>
              <a:rPr b="1" lang="en-US" sz="1800" spc="-1" strike="noStrike">
                <a:solidFill>
                  <a:srgbClr val="158466"/>
                </a:solidFill>
                <a:latin typeface="FreeMono"/>
                <a:ea typeface="FreeMono"/>
              </a:rPr>
              <a:t>* source code.</a:t>
            </a:r>
            <a:endParaRPr b="0" lang="en-US" sz="1800" spc="-1" strike="noStrike">
              <a:latin typeface="Arial"/>
            </a:endParaRPr>
          </a:p>
          <a:p>
            <a:pPr marL="182880">
              <a:lnSpc>
                <a:spcPct val="100000"/>
              </a:lnSpc>
            </a:pPr>
            <a:r>
              <a:rPr b="1" lang="en-US" sz="1800" spc="-1" strike="noStrike">
                <a:solidFill>
                  <a:srgbClr val="158466"/>
                </a:solidFill>
                <a:latin typeface="FreeMono"/>
                <a:ea typeface="FreeMono"/>
              </a:rPr>
              <a:t> </a:t>
            </a:r>
            <a:r>
              <a:rPr b="1" lang="en-US" sz="1800" spc="-1" strike="noStrike">
                <a:solidFill>
                  <a:srgbClr val="158466"/>
                </a:solidFill>
                <a:latin typeface="FreeMono"/>
                <a:ea typeface="FreeMono"/>
              </a:rPr>
              <a:t>* */</a:t>
            </a:r>
            <a:endParaRPr b="0" lang="en-US" sz="1800" spc="-1" strike="noStrike">
              <a:latin typeface="Arial"/>
            </a:endParaRPr>
          </a:p>
          <a:p>
            <a:pPr marL="182880">
              <a:lnSpc>
                <a:spcPct val="100000"/>
              </a:lnSpc>
            </a:pPr>
            <a:r>
              <a:rPr b="1" lang="en-US" sz="1800" spc="-1" strike="noStrike">
                <a:solidFill>
                  <a:srgbClr val="a1467e"/>
                </a:solidFill>
                <a:latin typeface="FreeMono"/>
                <a:ea typeface="FreeMono"/>
              </a:rPr>
              <a:t>#include </a:t>
            </a:r>
            <a:r>
              <a:rPr b="1" lang="en-US" sz="1800" spc="-1" strike="noStrike">
                <a:solidFill>
                  <a:srgbClr val="000000"/>
                </a:solidFill>
                <a:latin typeface="FreeMono"/>
                <a:ea typeface="FreeMono"/>
              </a:rPr>
              <a:t>&lt;stdio.h&gt;</a:t>
            </a:r>
            <a:endParaRPr b="0" lang="en-US" sz="1800" spc="-1" strike="noStrike">
              <a:latin typeface="Arial"/>
            </a:endParaRPr>
          </a:p>
          <a:p>
            <a:pPr marL="182880">
              <a:lnSpc>
                <a:spcPct val="100000"/>
              </a:lnSpc>
            </a:pPr>
            <a:r>
              <a:rPr b="1" lang="en-US" sz="1800" spc="-1" strike="noStrike">
                <a:solidFill>
                  <a:srgbClr val="3465a4"/>
                </a:solidFill>
                <a:latin typeface="FreeMono"/>
                <a:ea typeface="FreeMono"/>
              </a:rPr>
              <a:t>int</a:t>
            </a:r>
            <a:r>
              <a:rPr b="1" lang="en-US" sz="1800" spc="-1" strike="noStrike">
                <a:solidFill>
                  <a:srgbClr val="000000"/>
                </a:solidFill>
                <a:latin typeface="FreeMono"/>
                <a:ea typeface="FreeMono"/>
              </a:rPr>
              <a:t> main(int argc, char *argv[])</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158466"/>
                </a:solidFill>
                <a:latin typeface="FreeMono"/>
                <a:ea typeface="FreeMono"/>
              </a:rPr>
              <a:t>// defining some variables</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3465a4"/>
                </a:solidFill>
                <a:latin typeface="FreeMono"/>
                <a:ea typeface="FreeMono"/>
              </a:rPr>
              <a:t>int</a:t>
            </a:r>
            <a:r>
              <a:rPr b="1" lang="en-US" sz="1800" spc="-1" strike="noStrike">
                <a:solidFill>
                  <a:srgbClr val="000000"/>
                </a:solidFill>
                <a:latin typeface="FreeMono"/>
                <a:ea typeface="FreeMono"/>
              </a:rPr>
              <a:t> a;</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3465a4"/>
                </a:solidFill>
                <a:latin typeface="FreeMono"/>
                <a:ea typeface="FreeMono"/>
              </a:rPr>
              <a:t>int</a:t>
            </a:r>
            <a:r>
              <a:rPr b="1" lang="en-US" sz="1800" spc="-1" strike="noStrike">
                <a:solidFill>
                  <a:srgbClr val="000000"/>
                </a:solidFill>
                <a:latin typeface="FreeMono"/>
                <a:ea typeface="FreeMono"/>
              </a:rPr>
              <a:t> b, c;</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a = 10;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b = 20;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c = a + b;</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158466"/>
                </a:solidFill>
                <a:latin typeface="FreeMono"/>
                <a:ea typeface="FreeMono"/>
              </a:rPr>
              <a:t>    </a:t>
            </a:r>
            <a:r>
              <a:rPr b="1" lang="en-US" sz="1800" spc="-1" strike="noStrike">
                <a:solidFill>
                  <a:srgbClr val="158466"/>
                </a:solidFill>
                <a:latin typeface="FreeMono"/>
                <a:ea typeface="FreeMono"/>
              </a:rPr>
              <a:t>// writing to stdout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printf("hello world\n");</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printf("a + b = %d\n", c);</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return 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p:txBody>
      </p:sp>
      <p:sp>
        <p:nvSpPr>
          <p:cNvPr id="172"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F2DDFAB0-68A9-435F-BEF5-2976F73E8AC9}"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Structure of a C Program</a:t>
            </a:r>
            <a:endParaRPr b="0" lang="en-US" sz="3200" spc="-1" strike="noStrike">
              <a:latin typeface="Arial"/>
            </a:endParaRPr>
          </a:p>
        </p:txBody>
      </p:sp>
      <p:sp>
        <p:nvSpPr>
          <p:cNvPr id="174"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1800" spc="-1" strike="noStrike">
                <a:solidFill>
                  <a:srgbClr val="158466"/>
                </a:solidFill>
                <a:latin typeface="FreeMono"/>
                <a:ea typeface="FreeMono"/>
              </a:rPr>
              <a:t>/* adding standard input output header file to the</a:t>
            </a:r>
            <a:endParaRPr b="0" lang="en-US" sz="1800" spc="-1" strike="noStrike">
              <a:latin typeface="Arial"/>
            </a:endParaRPr>
          </a:p>
          <a:p>
            <a:pPr marL="182880">
              <a:lnSpc>
                <a:spcPct val="100000"/>
              </a:lnSpc>
            </a:pPr>
            <a:r>
              <a:rPr b="1" lang="en-US" sz="1800" spc="-1" strike="noStrike">
                <a:solidFill>
                  <a:srgbClr val="158466"/>
                </a:solidFill>
                <a:latin typeface="FreeMono"/>
                <a:ea typeface="FreeMono"/>
              </a:rPr>
              <a:t> </a:t>
            </a:r>
            <a:r>
              <a:rPr b="1" lang="en-US" sz="1800" spc="-1" strike="noStrike">
                <a:solidFill>
                  <a:srgbClr val="158466"/>
                </a:solidFill>
                <a:latin typeface="FreeMono"/>
                <a:ea typeface="FreeMono"/>
              </a:rPr>
              <a:t>* source code.</a:t>
            </a:r>
            <a:endParaRPr b="0" lang="en-US" sz="1800" spc="-1" strike="noStrike">
              <a:latin typeface="Arial"/>
            </a:endParaRPr>
          </a:p>
          <a:p>
            <a:pPr marL="182880">
              <a:lnSpc>
                <a:spcPct val="100000"/>
              </a:lnSpc>
            </a:pPr>
            <a:r>
              <a:rPr b="1" lang="en-US" sz="1800" spc="-1" strike="noStrike">
                <a:solidFill>
                  <a:srgbClr val="158466"/>
                </a:solidFill>
                <a:latin typeface="FreeMono"/>
                <a:ea typeface="FreeMono"/>
              </a:rPr>
              <a:t> </a:t>
            </a:r>
            <a:r>
              <a:rPr b="1" lang="en-US" sz="1800" spc="-1" strike="noStrike">
                <a:solidFill>
                  <a:srgbClr val="158466"/>
                </a:solidFill>
                <a:latin typeface="FreeMono"/>
                <a:ea typeface="FreeMono"/>
              </a:rPr>
              <a:t>* */</a:t>
            </a:r>
            <a:endParaRPr b="0" lang="en-US" sz="1800" spc="-1" strike="noStrike">
              <a:latin typeface="Arial"/>
            </a:endParaRPr>
          </a:p>
          <a:p>
            <a:pPr marL="182880">
              <a:lnSpc>
                <a:spcPct val="100000"/>
              </a:lnSpc>
            </a:pPr>
            <a:r>
              <a:rPr b="1" lang="en-US" sz="1800" spc="-1" strike="noStrike">
                <a:solidFill>
                  <a:srgbClr val="a1467e"/>
                </a:solidFill>
                <a:latin typeface="FreeMono"/>
                <a:ea typeface="FreeMono"/>
              </a:rPr>
              <a:t>#include </a:t>
            </a:r>
            <a:r>
              <a:rPr b="1" lang="en-US" sz="1800" spc="-1" strike="noStrike">
                <a:solidFill>
                  <a:srgbClr val="000000"/>
                </a:solidFill>
                <a:latin typeface="FreeMono"/>
                <a:ea typeface="FreeMono"/>
              </a:rPr>
              <a:t>&lt;stdio.h&gt;</a:t>
            </a:r>
            <a:endParaRPr b="0" lang="en-US" sz="1800" spc="-1" strike="noStrike">
              <a:latin typeface="Arial"/>
            </a:endParaRPr>
          </a:p>
          <a:p>
            <a:pPr marL="182880">
              <a:lnSpc>
                <a:spcPct val="100000"/>
              </a:lnSpc>
            </a:pPr>
            <a:r>
              <a:rPr b="1" lang="en-US" sz="1800" spc="-1" strike="noStrike">
                <a:solidFill>
                  <a:srgbClr val="3465a4"/>
                </a:solidFill>
                <a:latin typeface="FreeMono"/>
                <a:ea typeface="FreeMono"/>
              </a:rPr>
              <a:t>int</a:t>
            </a:r>
            <a:r>
              <a:rPr b="1" lang="en-US" sz="1800" spc="-1" strike="noStrike">
                <a:solidFill>
                  <a:srgbClr val="000000"/>
                </a:solidFill>
                <a:latin typeface="FreeMono"/>
                <a:ea typeface="FreeMono"/>
              </a:rPr>
              <a:t> main(int argc, char *argv[])</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158466"/>
                </a:solidFill>
                <a:latin typeface="FreeMono"/>
                <a:ea typeface="FreeMono"/>
              </a:rPr>
              <a:t>// defining some variables</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3465a4"/>
                </a:solidFill>
                <a:latin typeface="FreeMono"/>
                <a:ea typeface="FreeMono"/>
              </a:rPr>
              <a:t>int</a:t>
            </a:r>
            <a:r>
              <a:rPr b="1" lang="en-US" sz="1800" spc="-1" strike="noStrike">
                <a:solidFill>
                  <a:srgbClr val="000000"/>
                </a:solidFill>
                <a:latin typeface="FreeMono"/>
                <a:ea typeface="FreeMono"/>
              </a:rPr>
              <a:t> a;</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3465a4"/>
                </a:solidFill>
                <a:latin typeface="FreeMono"/>
                <a:ea typeface="FreeMono"/>
              </a:rPr>
              <a:t>int</a:t>
            </a:r>
            <a:r>
              <a:rPr b="1" lang="en-US" sz="1800" spc="-1" strike="noStrike">
                <a:solidFill>
                  <a:srgbClr val="000000"/>
                </a:solidFill>
                <a:latin typeface="FreeMono"/>
                <a:ea typeface="FreeMono"/>
              </a:rPr>
              <a:t> b, c;</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a = 10;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b = 20;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c = a + b;</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158466"/>
                </a:solidFill>
                <a:latin typeface="FreeMono"/>
                <a:ea typeface="FreeMono"/>
              </a:rPr>
              <a:t>    </a:t>
            </a:r>
            <a:r>
              <a:rPr b="1" lang="en-US" sz="1800" spc="-1" strike="noStrike">
                <a:solidFill>
                  <a:srgbClr val="158466"/>
                </a:solidFill>
                <a:latin typeface="FreeMono"/>
                <a:ea typeface="FreeMono"/>
              </a:rPr>
              <a:t>// writing to stdout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printf("hello world\n");</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printf("a + b = %d\n", c);</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return 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p:txBody>
      </p:sp>
      <p:sp>
        <p:nvSpPr>
          <p:cNvPr id="175" name="CustomShape 3"/>
          <p:cNvSpPr/>
          <p:nvPr/>
        </p:nvSpPr>
        <p:spPr>
          <a:xfrm>
            <a:off x="7543800" y="2971800"/>
            <a:ext cx="4343040" cy="968760"/>
          </a:xfrm>
          <a:prstGeom prst="rect">
            <a:avLst/>
          </a:prstGeom>
          <a:solidFill>
            <a:srgbClr val="ffff00"/>
          </a:solidFill>
          <a:ln w="54720">
            <a:solidFill>
              <a:srgbClr val="000000"/>
            </a:solidFill>
            <a:prstDash val="sysDot"/>
            <a:round/>
          </a:ln>
        </p:spPr>
        <p:style>
          <a:lnRef idx="0"/>
          <a:fillRef idx="0"/>
          <a:effectRef idx="0"/>
          <a:fontRef idx="minor"/>
        </p:style>
        <p:txBody>
          <a:bodyPr lIns="117360" rIns="117360" tIns="72360" bIns="72360">
            <a:noAutofit/>
          </a:bodyPr>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Commenting, multiline and single line</a:t>
            </a:r>
            <a:endParaRPr b="0" lang="en-US" sz="1800" spc="-1" strike="noStrike">
              <a:latin typeface="Arial"/>
            </a:endParaRPr>
          </a:p>
        </p:txBody>
      </p:sp>
      <p:sp>
        <p:nvSpPr>
          <p:cNvPr id="176" name="Line 4"/>
          <p:cNvSpPr/>
          <p:nvPr/>
        </p:nvSpPr>
        <p:spPr>
          <a:xfrm flipH="1" flipV="1">
            <a:off x="5715000" y="1828800"/>
            <a:ext cx="2212920" cy="1325880"/>
          </a:xfrm>
          <a:prstGeom prst="line">
            <a:avLst/>
          </a:prstGeom>
          <a:ln w="57240">
            <a:solidFill>
              <a:srgbClr val="3465a4"/>
            </a:solidFill>
            <a:round/>
            <a:tailEnd len="med" type="triangle" w="med"/>
          </a:ln>
        </p:spPr>
        <p:style>
          <a:lnRef idx="0"/>
          <a:fillRef idx="0"/>
          <a:effectRef idx="0"/>
          <a:fontRef idx="minor"/>
        </p:style>
      </p:sp>
      <p:sp>
        <p:nvSpPr>
          <p:cNvPr id="177" name="Line 5"/>
          <p:cNvSpPr/>
          <p:nvPr/>
        </p:nvSpPr>
        <p:spPr>
          <a:xfrm flipH="1">
            <a:off x="5486400" y="3169440"/>
            <a:ext cx="2456280" cy="0"/>
          </a:xfrm>
          <a:prstGeom prst="line">
            <a:avLst/>
          </a:prstGeom>
          <a:ln w="57240">
            <a:solidFill>
              <a:srgbClr val="3465a4"/>
            </a:solidFill>
            <a:round/>
            <a:tailEnd len="med" type="triangle" w="med"/>
          </a:ln>
        </p:spPr>
        <p:style>
          <a:lnRef idx="0"/>
          <a:fillRef idx="0"/>
          <a:effectRef idx="0"/>
          <a:fontRef idx="minor"/>
        </p:style>
      </p:sp>
      <p:sp>
        <p:nvSpPr>
          <p:cNvPr id="178" name="TextShape 6"/>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E6455223-EBDE-46C4-B3CB-76BA92D30B4A}"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Structure of a C Program</a:t>
            </a:r>
            <a:endParaRPr b="0" lang="en-US" sz="3200" spc="-1" strike="noStrike">
              <a:latin typeface="Arial"/>
            </a:endParaRPr>
          </a:p>
        </p:txBody>
      </p:sp>
      <p:sp>
        <p:nvSpPr>
          <p:cNvPr id="180"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1800" spc="-1" strike="noStrike">
                <a:solidFill>
                  <a:srgbClr val="158466"/>
                </a:solidFill>
                <a:latin typeface="FreeMono"/>
                <a:ea typeface="FreeMono"/>
              </a:rPr>
              <a:t>/* adding standard input output header file to the</a:t>
            </a:r>
            <a:endParaRPr b="0" lang="en-US" sz="1800" spc="-1" strike="noStrike">
              <a:latin typeface="Arial"/>
            </a:endParaRPr>
          </a:p>
          <a:p>
            <a:pPr marL="182880">
              <a:lnSpc>
                <a:spcPct val="100000"/>
              </a:lnSpc>
            </a:pPr>
            <a:r>
              <a:rPr b="1" lang="en-US" sz="1800" spc="-1" strike="noStrike">
                <a:solidFill>
                  <a:srgbClr val="158466"/>
                </a:solidFill>
                <a:latin typeface="FreeMono"/>
                <a:ea typeface="FreeMono"/>
              </a:rPr>
              <a:t> </a:t>
            </a:r>
            <a:r>
              <a:rPr b="1" lang="en-US" sz="1800" spc="-1" strike="noStrike">
                <a:solidFill>
                  <a:srgbClr val="158466"/>
                </a:solidFill>
                <a:latin typeface="FreeMono"/>
                <a:ea typeface="FreeMono"/>
              </a:rPr>
              <a:t>* source code.</a:t>
            </a:r>
            <a:endParaRPr b="0" lang="en-US" sz="1800" spc="-1" strike="noStrike">
              <a:latin typeface="Arial"/>
            </a:endParaRPr>
          </a:p>
          <a:p>
            <a:pPr marL="182880">
              <a:lnSpc>
                <a:spcPct val="100000"/>
              </a:lnSpc>
            </a:pPr>
            <a:r>
              <a:rPr b="1" lang="en-US" sz="1800" spc="-1" strike="noStrike">
                <a:solidFill>
                  <a:srgbClr val="158466"/>
                </a:solidFill>
                <a:latin typeface="FreeMono"/>
                <a:ea typeface="FreeMono"/>
              </a:rPr>
              <a:t> </a:t>
            </a:r>
            <a:r>
              <a:rPr b="1" lang="en-US" sz="1800" spc="-1" strike="noStrike">
                <a:solidFill>
                  <a:srgbClr val="158466"/>
                </a:solidFill>
                <a:latin typeface="FreeMono"/>
                <a:ea typeface="FreeMono"/>
              </a:rPr>
              <a:t>* */</a:t>
            </a:r>
            <a:endParaRPr b="0" lang="en-US" sz="1800" spc="-1" strike="noStrike">
              <a:latin typeface="Arial"/>
            </a:endParaRPr>
          </a:p>
          <a:p>
            <a:pPr marL="182880">
              <a:lnSpc>
                <a:spcPct val="100000"/>
              </a:lnSpc>
            </a:pPr>
            <a:r>
              <a:rPr b="1" lang="en-US" sz="1800" spc="-1" strike="noStrike">
                <a:solidFill>
                  <a:srgbClr val="a1467e"/>
                </a:solidFill>
                <a:latin typeface="FreeMono"/>
                <a:ea typeface="FreeMono"/>
              </a:rPr>
              <a:t>#include </a:t>
            </a:r>
            <a:r>
              <a:rPr b="1" lang="en-US" sz="1800" spc="-1" strike="noStrike">
                <a:solidFill>
                  <a:srgbClr val="000000"/>
                </a:solidFill>
                <a:latin typeface="FreeMono"/>
                <a:ea typeface="FreeMono"/>
              </a:rPr>
              <a:t>&lt;stdio.h&gt;</a:t>
            </a:r>
            <a:endParaRPr b="0" lang="en-US" sz="1800" spc="-1" strike="noStrike">
              <a:latin typeface="Arial"/>
            </a:endParaRPr>
          </a:p>
          <a:p>
            <a:pPr marL="182880">
              <a:lnSpc>
                <a:spcPct val="100000"/>
              </a:lnSpc>
            </a:pPr>
            <a:r>
              <a:rPr b="1" lang="en-US" sz="1800" spc="-1" strike="noStrike">
                <a:solidFill>
                  <a:srgbClr val="3465a4"/>
                </a:solidFill>
                <a:latin typeface="FreeMono"/>
                <a:ea typeface="FreeMono"/>
              </a:rPr>
              <a:t>int</a:t>
            </a:r>
            <a:r>
              <a:rPr b="1" lang="en-US" sz="1800" spc="-1" strike="noStrike">
                <a:solidFill>
                  <a:srgbClr val="000000"/>
                </a:solidFill>
                <a:latin typeface="FreeMono"/>
                <a:ea typeface="FreeMono"/>
              </a:rPr>
              <a:t> main(int argc, char *argv[])</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158466"/>
                </a:solidFill>
                <a:latin typeface="FreeMono"/>
                <a:ea typeface="FreeMono"/>
              </a:rPr>
              <a:t>// defining some variables</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3465a4"/>
                </a:solidFill>
                <a:latin typeface="FreeMono"/>
                <a:ea typeface="FreeMono"/>
              </a:rPr>
              <a:t>int</a:t>
            </a:r>
            <a:r>
              <a:rPr b="1" lang="en-US" sz="1800" spc="-1" strike="noStrike">
                <a:solidFill>
                  <a:srgbClr val="000000"/>
                </a:solidFill>
                <a:latin typeface="FreeMono"/>
                <a:ea typeface="FreeMono"/>
              </a:rPr>
              <a:t> a;</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3465a4"/>
                </a:solidFill>
                <a:latin typeface="FreeMono"/>
                <a:ea typeface="FreeMono"/>
              </a:rPr>
              <a:t>int</a:t>
            </a:r>
            <a:r>
              <a:rPr b="1" lang="en-US" sz="1800" spc="-1" strike="noStrike">
                <a:solidFill>
                  <a:srgbClr val="000000"/>
                </a:solidFill>
                <a:latin typeface="FreeMono"/>
                <a:ea typeface="FreeMono"/>
              </a:rPr>
              <a:t> b, c;</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a = 10;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b = 20;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c = a + b;</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158466"/>
                </a:solidFill>
                <a:latin typeface="FreeMono"/>
                <a:ea typeface="FreeMono"/>
              </a:rPr>
              <a:t>    </a:t>
            </a:r>
            <a:r>
              <a:rPr b="1" lang="en-US" sz="1800" spc="-1" strike="noStrike">
                <a:solidFill>
                  <a:srgbClr val="158466"/>
                </a:solidFill>
                <a:latin typeface="FreeMono"/>
                <a:ea typeface="FreeMono"/>
              </a:rPr>
              <a:t>// writing to stdout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printf("hello world\n");</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printf("a + b = %d\n", c);</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return 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p:txBody>
      </p:sp>
      <p:sp>
        <p:nvSpPr>
          <p:cNvPr id="181" name="CustomShape 3"/>
          <p:cNvSpPr/>
          <p:nvPr/>
        </p:nvSpPr>
        <p:spPr>
          <a:xfrm>
            <a:off x="6400800" y="1963800"/>
            <a:ext cx="5486040" cy="2192400"/>
          </a:xfrm>
          <a:prstGeom prst="rect">
            <a:avLst/>
          </a:prstGeom>
          <a:solidFill>
            <a:srgbClr val="ffff00"/>
          </a:solidFill>
          <a:ln w="54720">
            <a:solidFill>
              <a:srgbClr val="000000"/>
            </a:solidFill>
            <a:prstDash val="sysDot"/>
            <a:round/>
          </a:ln>
        </p:spPr>
        <p:style>
          <a:lnRef idx="0"/>
          <a:fillRef idx="0"/>
          <a:effectRef idx="0"/>
          <a:fontRef idx="minor"/>
        </p:style>
        <p:txBody>
          <a:bodyPr lIns="117360" rIns="117360" tIns="72360" bIns="72360">
            <a:noAutofit/>
          </a:bodyPr>
          <a:p>
            <a:pPr>
              <a:lnSpc>
                <a:spcPct val="100000"/>
              </a:lnSpc>
            </a:pPr>
            <a:r>
              <a:rPr b="0" lang="en-US" sz="1800" spc="-1" strike="noStrike">
                <a:solidFill>
                  <a:srgbClr val="000000"/>
                </a:solidFill>
                <a:latin typeface="Arial"/>
                <a:ea typeface="DejaVu Sans"/>
              </a:rPr>
              <a:t>Adding header file to the source code.</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#include &lt;….&gt;    // search in the systems directories</a:t>
            </a:r>
            <a:endParaRPr b="0" lang="en-US" sz="1800" spc="-1" strike="noStrike">
              <a:latin typeface="Arial"/>
            </a:endParaRPr>
          </a:p>
          <a:p>
            <a:pPr>
              <a:lnSpc>
                <a:spcPct val="100000"/>
              </a:lnSpc>
            </a:pPr>
            <a:r>
              <a:rPr b="0" lang="en-US" sz="1800" spc="-1" strike="noStrike">
                <a:solidFill>
                  <a:srgbClr val="000000"/>
                </a:solidFill>
                <a:latin typeface="Arial"/>
                <a:ea typeface="DejaVu Sans"/>
              </a:rPr>
              <a:t>#include “……”   // can have relative path</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(more on the topic of header file in future.)</a:t>
            </a:r>
            <a:endParaRPr b="0" lang="en-US" sz="1800" spc="-1" strike="noStrike">
              <a:latin typeface="Arial"/>
            </a:endParaRPr>
          </a:p>
        </p:txBody>
      </p:sp>
      <p:sp>
        <p:nvSpPr>
          <p:cNvPr id="182" name="Line 4"/>
          <p:cNvSpPr/>
          <p:nvPr/>
        </p:nvSpPr>
        <p:spPr>
          <a:xfrm flipH="1">
            <a:off x="3809880" y="2286000"/>
            <a:ext cx="2590920" cy="0"/>
          </a:xfrm>
          <a:prstGeom prst="line">
            <a:avLst/>
          </a:prstGeom>
          <a:ln w="57240">
            <a:solidFill>
              <a:srgbClr val="3465a4"/>
            </a:solidFill>
            <a:round/>
            <a:tailEnd len="med" type="triangle" w="med"/>
          </a:ln>
        </p:spPr>
        <p:style>
          <a:lnRef idx="0"/>
          <a:fillRef idx="0"/>
          <a:effectRef idx="0"/>
          <a:fontRef idx="minor"/>
        </p:style>
      </p:sp>
      <p:sp>
        <p:nvSpPr>
          <p:cNvPr id="183" name="TextShape 5"/>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E14B0D0D-0AF8-43D4-A89D-E48D5407D4A1}"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Structure of a C Program</a:t>
            </a:r>
            <a:endParaRPr b="0" lang="en-US" sz="3200" spc="-1" strike="noStrike">
              <a:latin typeface="Arial"/>
            </a:endParaRPr>
          </a:p>
        </p:txBody>
      </p:sp>
      <p:sp>
        <p:nvSpPr>
          <p:cNvPr id="185"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1800" spc="-1" strike="noStrike">
                <a:solidFill>
                  <a:srgbClr val="158466"/>
                </a:solidFill>
                <a:latin typeface="FreeMono"/>
                <a:ea typeface="FreeMono"/>
              </a:rPr>
              <a:t>/* adding standard input output header file to the</a:t>
            </a:r>
            <a:endParaRPr b="0" lang="en-US" sz="1800" spc="-1" strike="noStrike">
              <a:latin typeface="Arial"/>
            </a:endParaRPr>
          </a:p>
          <a:p>
            <a:pPr marL="182880">
              <a:lnSpc>
                <a:spcPct val="100000"/>
              </a:lnSpc>
            </a:pPr>
            <a:r>
              <a:rPr b="1" lang="en-US" sz="1800" spc="-1" strike="noStrike">
                <a:solidFill>
                  <a:srgbClr val="158466"/>
                </a:solidFill>
                <a:latin typeface="FreeMono"/>
                <a:ea typeface="FreeMono"/>
              </a:rPr>
              <a:t> </a:t>
            </a:r>
            <a:r>
              <a:rPr b="1" lang="en-US" sz="1800" spc="-1" strike="noStrike">
                <a:solidFill>
                  <a:srgbClr val="158466"/>
                </a:solidFill>
                <a:latin typeface="FreeMono"/>
                <a:ea typeface="FreeMono"/>
              </a:rPr>
              <a:t>* source code.</a:t>
            </a:r>
            <a:endParaRPr b="0" lang="en-US" sz="1800" spc="-1" strike="noStrike">
              <a:latin typeface="Arial"/>
            </a:endParaRPr>
          </a:p>
          <a:p>
            <a:pPr marL="182880">
              <a:lnSpc>
                <a:spcPct val="100000"/>
              </a:lnSpc>
            </a:pPr>
            <a:r>
              <a:rPr b="1" lang="en-US" sz="1800" spc="-1" strike="noStrike">
                <a:solidFill>
                  <a:srgbClr val="158466"/>
                </a:solidFill>
                <a:latin typeface="FreeMono"/>
                <a:ea typeface="FreeMono"/>
              </a:rPr>
              <a:t> </a:t>
            </a:r>
            <a:r>
              <a:rPr b="1" lang="en-US" sz="1800" spc="-1" strike="noStrike">
                <a:solidFill>
                  <a:srgbClr val="158466"/>
                </a:solidFill>
                <a:latin typeface="FreeMono"/>
                <a:ea typeface="FreeMono"/>
              </a:rPr>
              <a:t>* */</a:t>
            </a:r>
            <a:endParaRPr b="0" lang="en-US" sz="1800" spc="-1" strike="noStrike">
              <a:latin typeface="Arial"/>
            </a:endParaRPr>
          </a:p>
          <a:p>
            <a:pPr marL="182880">
              <a:lnSpc>
                <a:spcPct val="100000"/>
              </a:lnSpc>
            </a:pPr>
            <a:r>
              <a:rPr b="1" lang="en-US" sz="1800" spc="-1" strike="noStrike">
                <a:solidFill>
                  <a:srgbClr val="a1467e"/>
                </a:solidFill>
                <a:latin typeface="FreeMono"/>
                <a:ea typeface="FreeMono"/>
              </a:rPr>
              <a:t>#include </a:t>
            </a:r>
            <a:r>
              <a:rPr b="1" lang="en-US" sz="1800" spc="-1" strike="noStrike">
                <a:solidFill>
                  <a:srgbClr val="000000"/>
                </a:solidFill>
                <a:latin typeface="FreeMono"/>
                <a:ea typeface="FreeMono"/>
              </a:rPr>
              <a:t>&lt;stdio.h&gt;</a:t>
            </a:r>
            <a:endParaRPr b="0" lang="en-US" sz="1800" spc="-1" strike="noStrike">
              <a:latin typeface="Arial"/>
            </a:endParaRPr>
          </a:p>
          <a:p>
            <a:pPr marL="182880">
              <a:lnSpc>
                <a:spcPct val="100000"/>
              </a:lnSpc>
            </a:pPr>
            <a:r>
              <a:rPr b="1" lang="en-US" sz="1800" spc="-1" strike="noStrike">
                <a:solidFill>
                  <a:srgbClr val="3465a4"/>
                </a:solidFill>
                <a:latin typeface="FreeMono"/>
                <a:ea typeface="FreeMono"/>
              </a:rPr>
              <a:t>int</a:t>
            </a:r>
            <a:r>
              <a:rPr b="1" lang="en-US" sz="1800" spc="-1" strike="noStrike">
                <a:solidFill>
                  <a:srgbClr val="000000"/>
                </a:solidFill>
                <a:latin typeface="FreeMono"/>
                <a:ea typeface="FreeMono"/>
              </a:rPr>
              <a:t> main(int argc, char *argv[])</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158466"/>
                </a:solidFill>
                <a:latin typeface="FreeMono"/>
                <a:ea typeface="FreeMono"/>
              </a:rPr>
              <a:t>// defining some variables</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3465a4"/>
                </a:solidFill>
                <a:latin typeface="FreeMono"/>
                <a:ea typeface="FreeMono"/>
              </a:rPr>
              <a:t>int</a:t>
            </a:r>
            <a:r>
              <a:rPr b="1" lang="en-US" sz="1800" spc="-1" strike="noStrike">
                <a:solidFill>
                  <a:srgbClr val="000000"/>
                </a:solidFill>
                <a:latin typeface="FreeMono"/>
                <a:ea typeface="FreeMono"/>
              </a:rPr>
              <a:t> a;</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3465a4"/>
                </a:solidFill>
                <a:latin typeface="FreeMono"/>
                <a:ea typeface="FreeMono"/>
              </a:rPr>
              <a:t>int</a:t>
            </a:r>
            <a:r>
              <a:rPr b="1" lang="en-US" sz="1800" spc="-1" strike="noStrike">
                <a:solidFill>
                  <a:srgbClr val="000000"/>
                </a:solidFill>
                <a:latin typeface="FreeMono"/>
                <a:ea typeface="FreeMono"/>
              </a:rPr>
              <a:t> b, c;</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a = 10;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b = 20;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c = a + b;</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158466"/>
                </a:solidFill>
                <a:latin typeface="FreeMono"/>
                <a:ea typeface="FreeMono"/>
              </a:rPr>
              <a:t>    </a:t>
            </a:r>
            <a:r>
              <a:rPr b="1" lang="en-US" sz="1800" spc="-1" strike="noStrike">
                <a:solidFill>
                  <a:srgbClr val="158466"/>
                </a:solidFill>
                <a:latin typeface="FreeMono"/>
                <a:ea typeface="FreeMono"/>
              </a:rPr>
              <a:t>// writing to stdout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printf("hello world\n");</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printf("a + b = %d\n", c);</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return 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p:txBody>
      </p:sp>
      <p:sp>
        <p:nvSpPr>
          <p:cNvPr id="186" name="CustomShape 3"/>
          <p:cNvSpPr/>
          <p:nvPr/>
        </p:nvSpPr>
        <p:spPr>
          <a:xfrm>
            <a:off x="6580800" y="3331800"/>
            <a:ext cx="5486040" cy="2611440"/>
          </a:xfrm>
          <a:prstGeom prst="rect">
            <a:avLst/>
          </a:prstGeom>
          <a:solidFill>
            <a:srgbClr val="ffff00"/>
          </a:solidFill>
          <a:ln w="54720">
            <a:solidFill>
              <a:srgbClr val="000000"/>
            </a:solidFill>
            <a:prstDash val="sysDot"/>
            <a:round/>
          </a:ln>
        </p:spPr>
        <p:style>
          <a:lnRef idx="0"/>
          <a:fillRef idx="0"/>
          <a:effectRef idx="0"/>
          <a:fontRef idx="minor"/>
        </p:style>
        <p:txBody>
          <a:bodyPr lIns="117360" rIns="117360" tIns="72360" bIns="72360">
            <a:noAutofit/>
          </a:bodyPr>
          <a:p>
            <a:pPr>
              <a:lnSpc>
                <a:spcPct val="100000"/>
              </a:lnSpc>
            </a:pPr>
            <a:r>
              <a:rPr b="0" lang="en-US" sz="1800" spc="-1" strike="noStrike">
                <a:solidFill>
                  <a:srgbClr val="000000"/>
                </a:solidFill>
                <a:latin typeface="Arial"/>
                <a:ea typeface="DejaVu Sans"/>
              </a:rPr>
              <a:t>By convention the program starts from the main function.</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The main function can have two variables</a:t>
            </a:r>
            <a:endParaRPr b="0" lang="en-US" sz="1800" spc="-1" strike="noStrike">
              <a:latin typeface="Arial"/>
            </a:endParaRPr>
          </a:p>
          <a:p>
            <a:pPr>
              <a:lnSpc>
                <a:spcPct val="100000"/>
              </a:lnSpc>
            </a:pPr>
            <a:r>
              <a:rPr b="0" lang="en-US" sz="1800" spc="-1" strike="noStrike">
                <a:solidFill>
                  <a:srgbClr val="000000"/>
                </a:solidFill>
                <a:latin typeface="Arial"/>
                <a:ea typeface="DejaVu Sans"/>
              </a:rPr>
              <a:t>Int argc and char *argv[].</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With help of these variable you can access the parameters passed to the program with they are called.</a:t>
            </a:r>
            <a:endParaRPr b="0" lang="en-US" sz="1800" spc="-1" strike="noStrike">
              <a:latin typeface="Arial"/>
            </a:endParaRPr>
          </a:p>
        </p:txBody>
      </p:sp>
      <p:sp>
        <p:nvSpPr>
          <p:cNvPr id="187" name="Line 4"/>
          <p:cNvSpPr/>
          <p:nvPr/>
        </p:nvSpPr>
        <p:spPr>
          <a:xfrm flipH="1" flipV="1">
            <a:off x="5562360" y="2666880"/>
            <a:ext cx="1018440" cy="990720"/>
          </a:xfrm>
          <a:prstGeom prst="line">
            <a:avLst/>
          </a:prstGeom>
          <a:ln w="57240">
            <a:solidFill>
              <a:srgbClr val="3465a4"/>
            </a:solidFill>
            <a:round/>
            <a:tailEnd len="med" type="triangle" w="med"/>
          </a:ln>
        </p:spPr>
        <p:style>
          <a:lnRef idx="0"/>
          <a:fillRef idx="0"/>
          <a:effectRef idx="0"/>
          <a:fontRef idx="minor"/>
        </p:style>
      </p:sp>
      <p:sp>
        <p:nvSpPr>
          <p:cNvPr id="188" name="TextShape 5"/>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D4F6B52A-A0E9-4F1C-95F7-B9C8463D9FE4}"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4" name="Picture 4" descr=""/>
          <p:cNvPicPr/>
          <p:nvPr/>
        </p:nvPicPr>
        <p:blipFill>
          <a:blip r:embed="rId1"/>
          <a:stretch/>
        </p:blipFill>
        <p:spPr>
          <a:xfrm>
            <a:off x="2011320" y="144360"/>
            <a:ext cx="8168760" cy="656820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Structure of a C Program</a:t>
            </a:r>
            <a:endParaRPr b="0" lang="en-US" sz="3200" spc="-1" strike="noStrike">
              <a:latin typeface="Arial"/>
            </a:endParaRPr>
          </a:p>
        </p:txBody>
      </p:sp>
      <p:sp>
        <p:nvSpPr>
          <p:cNvPr id="190"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1800" spc="-1" strike="noStrike">
                <a:solidFill>
                  <a:srgbClr val="158466"/>
                </a:solidFill>
                <a:latin typeface="FreeMono"/>
                <a:ea typeface="FreeMono"/>
              </a:rPr>
              <a:t>/* adding standard input output header file to the</a:t>
            </a:r>
            <a:endParaRPr b="0" lang="en-US" sz="1800" spc="-1" strike="noStrike">
              <a:latin typeface="Arial"/>
            </a:endParaRPr>
          </a:p>
          <a:p>
            <a:pPr marL="182880">
              <a:lnSpc>
                <a:spcPct val="100000"/>
              </a:lnSpc>
            </a:pPr>
            <a:r>
              <a:rPr b="1" lang="en-US" sz="1800" spc="-1" strike="noStrike">
                <a:solidFill>
                  <a:srgbClr val="158466"/>
                </a:solidFill>
                <a:latin typeface="FreeMono"/>
                <a:ea typeface="FreeMono"/>
              </a:rPr>
              <a:t> </a:t>
            </a:r>
            <a:r>
              <a:rPr b="1" lang="en-US" sz="1800" spc="-1" strike="noStrike">
                <a:solidFill>
                  <a:srgbClr val="158466"/>
                </a:solidFill>
                <a:latin typeface="FreeMono"/>
                <a:ea typeface="FreeMono"/>
              </a:rPr>
              <a:t>* source code.</a:t>
            </a:r>
            <a:endParaRPr b="0" lang="en-US" sz="1800" spc="-1" strike="noStrike">
              <a:latin typeface="Arial"/>
            </a:endParaRPr>
          </a:p>
          <a:p>
            <a:pPr marL="182880">
              <a:lnSpc>
                <a:spcPct val="100000"/>
              </a:lnSpc>
            </a:pPr>
            <a:r>
              <a:rPr b="1" lang="en-US" sz="1800" spc="-1" strike="noStrike">
                <a:solidFill>
                  <a:srgbClr val="158466"/>
                </a:solidFill>
                <a:latin typeface="FreeMono"/>
                <a:ea typeface="FreeMono"/>
              </a:rPr>
              <a:t> </a:t>
            </a:r>
            <a:r>
              <a:rPr b="1" lang="en-US" sz="1800" spc="-1" strike="noStrike">
                <a:solidFill>
                  <a:srgbClr val="158466"/>
                </a:solidFill>
                <a:latin typeface="FreeMono"/>
                <a:ea typeface="FreeMono"/>
              </a:rPr>
              <a:t>* */</a:t>
            </a:r>
            <a:endParaRPr b="0" lang="en-US" sz="1800" spc="-1" strike="noStrike">
              <a:latin typeface="Arial"/>
            </a:endParaRPr>
          </a:p>
          <a:p>
            <a:pPr marL="182880">
              <a:lnSpc>
                <a:spcPct val="100000"/>
              </a:lnSpc>
            </a:pPr>
            <a:r>
              <a:rPr b="1" lang="en-US" sz="1800" spc="-1" strike="noStrike">
                <a:solidFill>
                  <a:srgbClr val="a1467e"/>
                </a:solidFill>
                <a:latin typeface="FreeMono"/>
                <a:ea typeface="FreeMono"/>
              </a:rPr>
              <a:t>#include </a:t>
            </a:r>
            <a:r>
              <a:rPr b="1" lang="en-US" sz="1800" spc="-1" strike="noStrike">
                <a:solidFill>
                  <a:srgbClr val="000000"/>
                </a:solidFill>
                <a:latin typeface="FreeMono"/>
                <a:ea typeface="FreeMono"/>
              </a:rPr>
              <a:t>&lt;stdio.h&gt;</a:t>
            </a:r>
            <a:endParaRPr b="0" lang="en-US" sz="1800" spc="-1" strike="noStrike">
              <a:latin typeface="Arial"/>
            </a:endParaRPr>
          </a:p>
          <a:p>
            <a:pPr marL="182880">
              <a:lnSpc>
                <a:spcPct val="100000"/>
              </a:lnSpc>
            </a:pPr>
            <a:r>
              <a:rPr b="1" lang="en-US" sz="1800" spc="-1" strike="noStrike">
                <a:solidFill>
                  <a:srgbClr val="3465a4"/>
                </a:solidFill>
                <a:latin typeface="FreeMono"/>
                <a:ea typeface="FreeMono"/>
              </a:rPr>
              <a:t>int</a:t>
            </a:r>
            <a:r>
              <a:rPr b="1" lang="en-US" sz="1800" spc="-1" strike="noStrike">
                <a:solidFill>
                  <a:srgbClr val="000000"/>
                </a:solidFill>
                <a:latin typeface="FreeMono"/>
                <a:ea typeface="FreeMono"/>
              </a:rPr>
              <a:t> main(int argc, char *argv[])</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158466"/>
                </a:solidFill>
                <a:latin typeface="FreeMono"/>
                <a:ea typeface="FreeMono"/>
              </a:rPr>
              <a:t>// defining some variables</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3465a4"/>
                </a:solidFill>
                <a:latin typeface="FreeMono"/>
                <a:ea typeface="FreeMono"/>
              </a:rPr>
              <a:t>int</a:t>
            </a:r>
            <a:r>
              <a:rPr b="1" lang="en-US" sz="1800" spc="-1" strike="noStrike">
                <a:solidFill>
                  <a:srgbClr val="000000"/>
                </a:solidFill>
                <a:latin typeface="FreeMono"/>
                <a:ea typeface="FreeMono"/>
              </a:rPr>
              <a:t> a;</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3465a4"/>
                </a:solidFill>
                <a:latin typeface="FreeMono"/>
                <a:ea typeface="FreeMono"/>
              </a:rPr>
              <a:t>int</a:t>
            </a:r>
            <a:r>
              <a:rPr b="1" lang="en-US" sz="1800" spc="-1" strike="noStrike">
                <a:solidFill>
                  <a:srgbClr val="000000"/>
                </a:solidFill>
                <a:latin typeface="FreeMono"/>
                <a:ea typeface="FreeMono"/>
              </a:rPr>
              <a:t> b, c;</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a = 10;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b = 20;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c = a + b;</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158466"/>
                </a:solidFill>
                <a:latin typeface="FreeMono"/>
                <a:ea typeface="FreeMono"/>
              </a:rPr>
              <a:t>    </a:t>
            </a:r>
            <a:r>
              <a:rPr b="1" lang="en-US" sz="1800" spc="-1" strike="noStrike">
                <a:solidFill>
                  <a:srgbClr val="158466"/>
                </a:solidFill>
                <a:latin typeface="FreeMono"/>
                <a:ea typeface="FreeMono"/>
              </a:rPr>
              <a:t>// writing to stdout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printf("hello world\n");</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printf("a + b = %d\n", c);</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return 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p:txBody>
      </p:sp>
      <p:sp>
        <p:nvSpPr>
          <p:cNvPr id="191" name="CustomShape 3"/>
          <p:cNvSpPr/>
          <p:nvPr/>
        </p:nvSpPr>
        <p:spPr>
          <a:xfrm>
            <a:off x="6580800" y="2755800"/>
            <a:ext cx="4620240" cy="1815840"/>
          </a:xfrm>
          <a:prstGeom prst="rect">
            <a:avLst/>
          </a:prstGeom>
          <a:solidFill>
            <a:srgbClr val="ffff00"/>
          </a:solidFill>
          <a:ln w="54720">
            <a:solidFill>
              <a:srgbClr val="000000"/>
            </a:solidFill>
            <a:prstDash val="sysDot"/>
            <a:round/>
          </a:ln>
        </p:spPr>
        <p:style>
          <a:lnRef idx="0"/>
          <a:fillRef idx="0"/>
          <a:effectRef idx="0"/>
          <a:fontRef idx="minor"/>
        </p:style>
        <p:txBody>
          <a:bodyPr lIns="117360" rIns="117360" tIns="72360" bIns="72360">
            <a:noAutofit/>
          </a:bodyPr>
          <a:p>
            <a:pPr>
              <a:lnSpc>
                <a:spcPct val="100000"/>
              </a:lnSpc>
            </a:pPr>
            <a:r>
              <a:rPr b="0" lang="en-US" sz="1800" spc="-1" strike="noStrike">
                <a:solidFill>
                  <a:srgbClr val="000000"/>
                </a:solidFill>
                <a:latin typeface="Arial"/>
                <a:ea typeface="DejaVu Sans"/>
              </a:rPr>
              <a:t>A block of code is defined by { } in the C programming language.</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This block determines the scope of function, variables and other statements.</a:t>
            </a:r>
            <a:endParaRPr b="0" lang="en-US" sz="1800" spc="-1" strike="noStrike">
              <a:latin typeface="Arial"/>
            </a:endParaRPr>
          </a:p>
        </p:txBody>
      </p:sp>
      <p:sp>
        <p:nvSpPr>
          <p:cNvPr id="192" name="Line 4"/>
          <p:cNvSpPr/>
          <p:nvPr/>
        </p:nvSpPr>
        <p:spPr>
          <a:xfrm flipH="1" flipV="1">
            <a:off x="1600200" y="2895480"/>
            <a:ext cx="4980600" cy="304920"/>
          </a:xfrm>
          <a:prstGeom prst="line">
            <a:avLst/>
          </a:prstGeom>
          <a:ln w="57240">
            <a:solidFill>
              <a:srgbClr val="3465a4"/>
            </a:solidFill>
            <a:round/>
            <a:tailEnd len="med" type="triangle" w="med"/>
          </a:ln>
        </p:spPr>
        <p:style>
          <a:lnRef idx="0"/>
          <a:fillRef idx="0"/>
          <a:effectRef idx="0"/>
          <a:fontRef idx="minor"/>
        </p:style>
      </p:sp>
      <p:sp>
        <p:nvSpPr>
          <p:cNvPr id="193" name="Line 5"/>
          <p:cNvSpPr/>
          <p:nvPr/>
        </p:nvSpPr>
        <p:spPr>
          <a:xfrm flipH="1">
            <a:off x="1371600" y="3200400"/>
            <a:ext cx="5223960" cy="3200400"/>
          </a:xfrm>
          <a:prstGeom prst="line">
            <a:avLst/>
          </a:prstGeom>
          <a:ln w="57240">
            <a:solidFill>
              <a:srgbClr val="3465a4"/>
            </a:solidFill>
            <a:round/>
            <a:tailEnd len="med" type="triangle" w="med"/>
          </a:ln>
        </p:spPr>
        <p:style>
          <a:lnRef idx="0"/>
          <a:fillRef idx="0"/>
          <a:effectRef idx="0"/>
          <a:fontRef idx="minor"/>
        </p:style>
      </p:sp>
      <p:sp>
        <p:nvSpPr>
          <p:cNvPr id="194" name="TextShape 6"/>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16018070-6A81-40F1-9A79-0913AD300389}"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Structure of a C Program</a:t>
            </a:r>
            <a:endParaRPr b="0" lang="en-US" sz="3200" spc="-1" strike="noStrike">
              <a:latin typeface="Arial"/>
            </a:endParaRPr>
          </a:p>
        </p:txBody>
      </p:sp>
      <p:sp>
        <p:nvSpPr>
          <p:cNvPr id="196"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1800" spc="-1" strike="noStrike">
                <a:solidFill>
                  <a:srgbClr val="158466"/>
                </a:solidFill>
                <a:latin typeface="FreeMono"/>
                <a:ea typeface="FreeMono"/>
              </a:rPr>
              <a:t>/* adding standard input output header file to the</a:t>
            </a:r>
            <a:endParaRPr b="0" lang="en-US" sz="1800" spc="-1" strike="noStrike">
              <a:latin typeface="Arial"/>
            </a:endParaRPr>
          </a:p>
          <a:p>
            <a:pPr marL="182880">
              <a:lnSpc>
                <a:spcPct val="100000"/>
              </a:lnSpc>
            </a:pPr>
            <a:r>
              <a:rPr b="1" lang="en-US" sz="1800" spc="-1" strike="noStrike">
                <a:solidFill>
                  <a:srgbClr val="158466"/>
                </a:solidFill>
                <a:latin typeface="FreeMono"/>
                <a:ea typeface="FreeMono"/>
              </a:rPr>
              <a:t> </a:t>
            </a:r>
            <a:r>
              <a:rPr b="1" lang="en-US" sz="1800" spc="-1" strike="noStrike">
                <a:solidFill>
                  <a:srgbClr val="158466"/>
                </a:solidFill>
                <a:latin typeface="FreeMono"/>
                <a:ea typeface="FreeMono"/>
              </a:rPr>
              <a:t>* source code.</a:t>
            </a:r>
            <a:endParaRPr b="0" lang="en-US" sz="1800" spc="-1" strike="noStrike">
              <a:latin typeface="Arial"/>
            </a:endParaRPr>
          </a:p>
          <a:p>
            <a:pPr marL="182880">
              <a:lnSpc>
                <a:spcPct val="100000"/>
              </a:lnSpc>
            </a:pPr>
            <a:r>
              <a:rPr b="1" lang="en-US" sz="1800" spc="-1" strike="noStrike">
                <a:solidFill>
                  <a:srgbClr val="158466"/>
                </a:solidFill>
                <a:latin typeface="FreeMono"/>
                <a:ea typeface="FreeMono"/>
              </a:rPr>
              <a:t> </a:t>
            </a:r>
            <a:r>
              <a:rPr b="1" lang="en-US" sz="1800" spc="-1" strike="noStrike">
                <a:solidFill>
                  <a:srgbClr val="158466"/>
                </a:solidFill>
                <a:latin typeface="FreeMono"/>
                <a:ea typeface="FreeMono"/>
              </a:rPr>
              <a:t>* */</a:t>
            </a:r>
            <a:endParaRPr b="0" lang="en-US" sz="1800" spc="-1" strike="noStrike">
              <a:latin typeface="Arial"/>
            </a:endParaRPr>
          </a:p>
          <a:p>
            <a:pPr marL="182880">
              <a:lnSpc>
                <a:spcPct val="100000"/>
              </a:lnSpc>
            </a:pPr>
            <a:r>
              <a:rPr b="1" lang="en-US" sz="1800" spc="-1" strike="noStrike">
                <a:solidFill>
                  <a:srgbClr val="a1467e"/>
                </a:solidFill>
                <a:latin typeface="FreeMono"/>
                <a:ea typeface="FreeMono"/>
              </a:rPr>
              <a:t>#include </a:t>
            </a:r>
            <a:r>
              <a:rPr b="1" lang="en-US" sz="1800" spc="-1" strike="noStrike">
                <a:solidFill>
                  <a:srgbClr val="000000"/>
                </a:solidFill>
                <a:latin typeface="FreeMono"/>
                <a:ea typeface="FreeMono"/>
              </a:rPr>
              <a:t>&lt;stdio.h&gt;</a:t>
            </a:r>
            <a:endParaRPr b="0" lang="en-US" sz="1800" spc="-1" strike="noStrike">
              <a:latin typeface="Arial"/>
            </a:endParaRPr>
          </a:p>
          <a:p>
            <a:pPr marL="182880">
              <a:lnSpc>
                <a:spcPct val="100000"/>
              </a:lnSpc>
            </a:pPr>
            <a:r>
              <a:rPr b="1" lang="en-US" sz="1800" spc="-1" strike="noStrike">
                <a:solidFill>
                  <a:srgbClr val="3465a4"/>
                </a:solidFill>
                <a:latin typeface="FreeMono"/>
                <a:ea typeface="FreeMono"/>
              </a:rPr>
              <a:t>int</a:t>
            </a:r>
            <a:r>
              <a:rPr b="1" lang="en-US" sz="1800" spc="-1" strike="noStrike">
                <a:solidFill>
                  <a:srgbClr val="000000"/>
                </a:solidFill>
                <a:latin typeface="FreeMono"/>
                <a:ea typeface="FreeMono"/>
              </a:rPr>
              <a:t> main(int argc, char *argv[])</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158466"/>
                </a:solidFill>
                <a:latin typeface="FreeMono"/>
                <a:ea typeface="FreeMono"/>
              </a:rPr>
              <a:t>// defining some variables</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3465a4"/>
                </a:solidFill>
                <a:latin typeface="FreeMono"/>
                <a:ea typeface="FreeMono"/>
              </a:rPr>
              <a:t>int</a:t>
            </a:r>
            <a:r>
              <a:rPr b="1" lang="en-US" sz="1800" spc="-1" strike="noStrike">
                <a:solidFill>
                  <a:srgbClr val="000000"/>
                </a:solidFill>
                <a:latin typeface="FreeMono"/>
                <a:ea typeface="FreeMono"/>
              </a:rPr>
              <a:t> a;</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3465a4"/>
                </a:solidFill>
                <a:latin typeface="FreeMono"/>
                <a:ea typeface="FreeMono"/>
              </a:rPr>
              <a:t>int</a:t>
            </a:r>
            <a:r>
              <a:rPr b="1" lang="en-US" sz="1800" spc="-1" strike="noStrike">
                <a:solidFill>
                  <a:srgbClr val="000000"/>
                </a:solidFill>
                <a:latin typeface="FreeMono"/>
                <a:ea typeface="FreeMono"/>
              </a:rPr>
              <a:t> b, c;</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a = 10;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b = 20;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c = a + b;</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158466"/>
                </a:solidFill>
                <a:latin typeface="FreeMono"/>
                <a:ea typeface="FreeMono"/>
              </a:rPr>
              <a:t>    </a:t>
            </a:r>
            <a:r>
              <a:rPr b="1" lang="en-US" sz="1800" spc="-1" strike="noStrike">
                <a:solidFill>
                  <a:srgbClr val="158466"/>
                </a:solidFill>
                <a:latin typeface="FreeMono"/>
                <a:ea typeface="FreeMono"/>
              </a:rPr>
              <a:t>// writing to stdout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printf("hello world\n");</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printf("a + b = %d\n", c);</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return 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p:txBody>
      </p:sp>
      <p:sp>
        <p:nvSpPr>
          <p:cNvPr id="197" name="CustomShape 3"/>
          <p:cNvSpPr/>
          <p:nvPr/>
        </p:nvSpPr>
        <p:spPr>
          <a:xfrm>
            <a:off x="5776200" y="3151800"/>
            <a:ext cx="6339240" cy="1815840"/>
          </a:xfrm>
          <a:prstGeom prst="rect">
            <a:avLst/>
          </a:prstGeom>
          <a:solidFill>
            <a:srgbClr val="ffff00"/>
          </a:solidFill>
          <a:ln w="54720">
            <a:solidFill>
              <a:srgbClr val="000000"/>
            </a:solidFill>
            <a:prstDash val="sysDot"/>
            <a:round/>
          </a:ln>
        </p:spPr>
        <p:style>
          <a:lnRef idx="0"/>
          <a:fillRef idx="0"/>
          <a:effectRef idx="0"/>
          <a:fontRef idx="minor"/>
        </p:style>
        <p:txBody>
          <a:bodyPr lIns="117360" rIns="117360" tIns="72360" bIns="72360">
            <a:noAutofit/>
          </a:bodyPr>
          <a:p>
            <a:pPr>
              <a:lnSpc>
                <a:spcPct val="100000"/>
              </a:lnSpc>
            </a:pPr>
            <a:r>
              <a:rPr b="0" lang="en-US" sz="1800" spc="-1" strike="noStrike">
                <a:solidFill>
                  <a:srgbClr val="000000"/>
                </a:solidFill>
                <a:latin typeface="Arial"/>
                <a:ea typeface="DejaVu Sans"/>
              </a:rPr>
              <a:t>Variable definition</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FreeMono"/>
                <a:ea typeface="DejaVu Sans"/>
              </a:rPr>
              <a:t>&lt;type&gt; &lt;variable name&gt; [,&lt;variable name&gt;];</a:t>
            </a:r>
            <a:endParaRPr b="0" lang="en-US" sz="1800" spc="-1" strike="noStrike">
              <a:latin typeface="Arial"/>
            </a:endParaRPr>
          </a:p>
        </p:txBody>
      </p:sp>
      <p:sp>
        <p:nvSpPr>
          <p:cNvPr id="198" name="Line 4"/>
          <p:cNvSpPr/>
          <p:nvPr/>
        </p:nvSpPr>
        <p:spPr>
          <a:xfrm flipH="1">
            <a:off x="3225600" y="3657600"/>
            <a:ext cx="2514600" cy="0"/>
          </a:xfrm>
          <a:prstGeom prst="line">
            <a:avLst/>
          </a:prstGeom>
          <a:ln w="57240">
            <a:solidFill>
              <a:srgbClr val="3465a4"/>
            </a:solidFill>
            <a:round/>
            <a:tailEnd len="med" type="triangle" w="med"/>
          </a:ln>
        </p:spPr>
        <p:style>
          <a:lnRef idx="0"/>
          <a:fillRef idx="0"/>
          <a:effectRef idx="0"/>
          <a:fontRef idx="minor"/>
        </p:style>
      </p:sp>
      <p:sp>
        <p:nvSpPr>
          <p:cNvPr id="199" name="TextShape 5"/>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50AC5C34-0ACD-4639-8398-0AF12B61661D}"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1600200" y="1817640"/>
            <a:ext cx="9372240" cy="708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4400" spc="-1" strike="noStrike">
                <a:solidFill>
                  <a:srgbClr val="000000"/>
                </a:solidFill>
                <a:latin typeface="Crimson"/>
                <a:ea typeface="DejaVu Sans"/>
              </a:rPr>
              <a:t>Data Types</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Data Types</a:t>
            </a:r>
            <a:endParaRPr b="0" lang="en-US" sz="3200" spc="-1" strike="noStrike">
              <a:latin typeface="Arial"/>
            </a:endParaRPr>
          </a:p>
        </p:txBody>
      </p:sp>
      <p:graphicFrame>
        <p:nvGraphicFramePr>
          <p:cNvPr id="202" name="Table 2"/>
          <p:cNvGraphicFramePr/>
          <p:nvPr/>
        </p:nvGraphicFramePr>
        <p:xfrm>
          <a:off x="815400" y="1262520"/>
          <a:ext cx="5225040" cy="3537720"/>
        </p:xfrm>
        <a:graphic>
          <a:graphicData uri="http://schemas.openxmlformats.org/drawingml/2006/table">
            <a:tbl>
              <a:tblPr/>
              <a:tblGrid>
                <a:gridCol w="3514320"/>
                <a:gridCol w="1711080"/>
              </a:tblGrid>
              <a:tr h="442080">
                <a:tc>
                  <a:txBody>
                    <a:bodyPr lIns="90000" rIns="90000">
                      <a:noAutofit/>
                    </a:bodyPr>
                    <a:p>
                      <a:pPr>
                        <a:lnSpc>
                          <a:spcPct val="100000"/>
                        </a:lnSpc>
                      </a:pPr>
                      <a:r>
                        <a:rPr b="0" lang="en-US" sz="2600" spc="-1" strike="noStrike">
                          <a:latin typeface="Crimson"/>
                        </a:rPr>
                        <a:t>Name</a:t>
                      </a:r>
                      <a:endParaRPr b="0" lang="en-US" sz="2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en-US" sz="2600" spc="-1" strike="noStrike">
                          <a:latin typeface="Crimson"/>
                        </a:rPr>
                        <a:t>Size (bytes)</a:t>
                      </a:r>
                      <a:endParaRPr b="0" lang="en-US" sz="2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442080">
                <a:tc>
                  <a:txBody>
                    <a:bodyPr lIns="90000" rIns="90000">
                      <a:noAutofit/>
                    </a:bodyPr>
                    <a:p>
                      <a:pPr>
                        <a:lnSpc>
                          <a:spcPct val="100000"/>
                        </a:lnSpc>
                      </a:pPr>
                      <a:r>
                        <a:rPr b="0" lang="en-US" sz="2600" spc="-1" strike="noStrike">
                          <a:latin typeface="Crimson"/>
                        </a:rPr>
                        <a:t>[unsigned] char</a:t>
                      </a:r>
                      <a:endParaRPr b="0" lang="en-US" sz="2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2600" spc="-1" strike="noStrike">
                          <a:latin typeface="Crimson"/>
                        </a:rPr>
                        <a:t>1</a:t>
                      </a:r>
                      <a:endParaRPr b="0" lang="en-US" sz="2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42080">
                <a:tc>
                  <a:txBody>
                    <a:bodyPr lIns="90000" rIns="90000">
                      <a:noAutofit/>
                    </a:bodyPr>
                    <a:p>
                      <a:pPr>
                        <a:lnSpc>
                          <a:spcPct val="100000"/>
                        </a:lnSpc>
                      </a:pPr>
                      <a:r>
                        <a:rPr b="0" lang="en-US" sz="2600" spc="-1" strike="noStrike">
                          <a:latin typeface="Crimson"/>
                        </a:rPr>
                        <a:t>[unsigned] short</a:t>
                      </a:r>
                      <a:endParaRPr b="0" lang="en-US" sz="2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2600" spc="-1" strike="noStrike">
                          <a:latin typeface="Crimson"/>
                        </a:rPr>
                        <a:t>2</a:t>
                      </a:r>
                      <a:endParaRPr b="0" lang="en-US" sz="2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42080">
                <a:tc>
                  <a:txBody>
                    <a:bodyPr lIns="90000" rIns="90000">
                      <a:noAutofit/>
                    </a:bodyPr>
                    <a:p>
                      <a:pPr>
                        <a:lnSpc>
                          <a:spcPct val="100000"/>
                        </a:lnSpc>
                      </a:pPr>
                      <a:r>
                        <a:rPr b="0" lang="en-US" sz="2600" spc="-1" strike="noStrike">
                          <a:latin typeface="Crimson"/>
                        </a:rPr>
                        <a:t>[unsigned] int</a:t>
                      </a:r>
                      <a:endParaRPr b="0" lang="en-US" sz="2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2600" spc="-1" strike="noStrike">
                          <a:latin typeface="Crimson"/>
                        </a:rPr>
                        <a:t>4</a:t>
                      </a:r>
                      <a:endParaRPr b="0" lang="en-US" sz="2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42080">
                <a:tc>
                  <a:txBody>
                    <a:bodyPr lIns="90000" rIns="90000">
                      <a:noAutofit/>
                    </a:bodyPr>
                    <a:p>
                      <a:pPr>
                        <a:lnSpc>
                          <a:spcPct val="100000"/>
                        </a:lnSpc>
                      </a:pPr>
                      <a:r>
                        <a:rPr b="0" lang="en-US" sz="2600" spc="-1" strike="noStrike">
                          <a:latin typeface="Crimson"/>
                        </a:rPr>
                        <a:t>[unsigned] long</a:t>
                      </a:r>
                      <a:endParaRPr b="0" lang="en-US" sz="2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2600" spc="-1" strike="noStrike">
                          <a:latin typeface="Crimson"/>
                        </a:rPr>
                        <a:t>8</a:t>
                      </a:r>
                      <a:endParaRPr b="0" lang="en-US" sz="2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42080">
                <a:tc>
                  <a:txBody>
                    <a:bodyPr lIns="90000" rIns="90000">
                      <a:noAutofit/>
                    </a:bodyPr>
                    <a:p>
                      <a:pPr>
                        <a:lnSpc>
                          <a:spcPct val="100000"/>
                        </a:lnSpc>
                      </a:pPr>
                      <a:r>
                        <a:rPr b="0" lang="en-US" sz="2600" spc="-1" strike="noStrike">
                          <a:latin typeface="Crimson"/>
                        </a:rPr>
                        <a:t>[unsigned] long long</a:t>
                      </a:r>
                      <a:endParaRPr b="0" lang="en-US" sz="2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2600" spc="-1" strike="noStrike">
                          <a:latin typeface="Crimson"/>
                        </a:rPr>
                        <a:t>8</a:t>
                      </a:r>
                      <a:endParaRPr b="0" lang="en-US" sz="2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42080">
                <a:tc>
                  <a:txBody>
                    <a:bodyPr lIns="90000" rIns="90000">
                      <a:noAutofit/>
                    </a:bodyPr>
                    <a:p>
                      <a:pPr>
                        <a:lnSpc>
                          <a:spcPct val="100000"/>
                        </a:lnSpc>
                      </a:pPr>
                      <a:r>
                        <a:rPr b="0" lang="en-US" sz="2600" spc="-1" strike="noStrike">
                          <a:latin typeface="Crimson"/>
                        </a:rPr>
                        <a:t>[unsigned] float</a:t>
                      </a:r>
                      <a:endParaRPr b="0" lang="en-US" sz="2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2600" spc="-1" strike="noStrike">
                          <a:latin typeface="Crimson"/>
                        </a:rPr>
                        <a:t>4</a:t>
                      </a:r>
                      <a:endParaRPr b="0" lang="en-US" sz="2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43520">
                <a:tc>
                  <a:txBody>
                    <a:bodyPr lIns="90000" rIns="90000">
                      <a:noAutofit/>
                    </a:bodyPr>
                    <a:p>
                      <a:pPr>
                        <a:lnSpc>
                          <a:spcPct val="100000"/>
                        </a:lnSpc>
                      </a:pPr>
                      <a:r>
                        <a:rPr b="0" lang="en-US" sz="2600" spc="-1" strike="noStrike">
                          <a:latin typeface="Crimson"/>
                        </a:rPr>
                        <a:t>[unsigned] double</a:t>
                      </a:r>
                      <a:endParaRPr b="0" lang="en-US" sz="2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2600" spc="-1" strike="noStrike">
                          <a:latin typeface="Crimson"/>
                        </a:rPr>
                        <a:t>8</a:t>
                      </a:r>
                      <a:endParaRPr b="0" lang="en-US" sz="2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203" name="CustomShape 3"/>
          <p:cNvSpPr/>
          <p:nvPr/>
        </p:nvSpPr>
        <p:spPr>
          <a:xfrm>
            <a:off x="6172200" y="1343520"/>
            <a:ext cx="5714640" cy="2129400"/>
          </a:xfrm>
          <a:prstGeom prst="rect">
            <a:avLst/>
          </a:prstGeom>
          <a:noFill/>
          <a:ln w="0">
            <a:noFill/>
          </a:ln>
        </p:spPr>
        <p:style>
          <a:lnRef idx="0"/>
          <a:fillRef idx="0"/>
          <a:effectRef idx="0"/>
          <a:fontRef idx="minor"/>
        </p:style>
        <p:txBody>
          <a:bodyPr lIns="90000" rIns="90000" tIns="45000" bIns="45000">
            <a:noAutofit/>
          </a:bodyPr>
          <a:p>
            <a:pPr marL="216000" indent="-215640">
              <a:lnSpc>
                <a:spcPct val="115000"/>
              </a:lnSpc>
              <a:buClr>
                <a:srgbClr val="000000"/>
              </a:buClr>
              <a:buSzPct val="45000"/>
              <a:buFont typeface="Wingdings" charset="2"/>
              <a:buChar char=""/>
            </a:pPr>
            <a:r>
              <a:rPr b="0" lang="en-US" sz="2800" spc="-1" strike="noStrike">
                <a:solidFill>
                  <a:srgbClr val="000000"/>
                </a:solidFill>
                <a:latin typeface="Crimson"/>
                <a:ea typeface="DejaVu Sans"/>
              </a:rPr>
              <a:t>Size of data types may vary depending on compiler and its configurations.</a:t>
            </a:r>
            <a:endParaRPr b="0" lang="en-US" sz="2800" spc="-1" strike="noStrike">
              <a:latin typeface="Arial"/>
            </a:endParaRPr>
          </a:p>
          <a:p>
            <a:pPr marL="216000" indent="-215640">
              <a:lnSpc>
                <a:spcPct val="115000"/>
              </a:lnSpc>
              <a:buClr>
                <a:srgbClr val="000000"/>
              </a:buClr>
              <a:buSzPct val="45000"/>
              <a:buFont typeface="Wingdings" charset="2"/>
              <a:buChar char=""/>
            </a:pPr>
            <a:r>
              <a:rPr b="0" lang="en-US" sz="2800" spc="-1" strike="noStrike">
                <a:solidFill>
                  <a:srgbClr val="000000"/>
                </a:solidFill>
                <a:latin typeface="Crimson"/>
                <a:ea typeface="DejaVu Sans"/>
              </a:rPr>
              <a:t>No boolean  type but:</a:t>
            </a:r>
            <a:br/>
            <a:r>
              <a:rPr b="0" lang="en-US" sz="2800" spc="-1" strike="noStrike">
                <a:solidFill>
                  <a:srgbClr val="000000"/>
                </a:solidFill>
                <a:latin typeface="Crimson"/>
                <a:ea typeface="DejaVu Sans"/>
              </a:rPr>
              <a:t>	</a:t>
            </a:r>
            <a:r>
              <a:rPr b="0" lang="en-US" sz="2800" spc="-1" strike="noStrike">
                <a:solidFill>
                  <a:srgbClr val="780373"/>
                </a:solidFill>
                <a:latin typeface="Crimson"/>
                <a:ea typeface="DejaVu Sans"/>
              </a:rPr>
              <a:t>#include &lt;stdboo.h&gt;</a:t>
            </a:r>
            <a:r>
              <a:rPr b="0" lang="en-US" sz="2800" spc="-1" strike="noStrike">
                <a:solidFill>
                  <a:srgbClr val="000000"/>
                </a:solidFill>
                <a:latin typeface="Crimson"/>
                <a:ea typeface="DejaVu Sans"/>
              </a:rPr>
              <a:t> </a:t>
            </a:r>
            <a:br/>
            <a:r>
              <a:rPr b="0" lang="en-US" sz="2800" spc="-1" strike="noStrike">
                <a:solidFill>
                  <a:srgbClr val="000000"/>
                </a:solidFill>
                <a:latin typeface="Crimson"/>
                <a:ea typeface="DejaVu Sans"/>
              </a:rPr>
              <a:t>	</a:t>
            </a:r>
            <a:r>
              <a:rPr b="0" lang="en-US" sz="2800" spc="-1" strike="noStrike">
                <a:solidFill>
                  <a:srgbClr val="000000"/>
                </a:solidFill>
                <a:latin typeface="Crimson"/>
                <a:ea typeface="DejaVu Sans"/>
              </a:rPr>
              <a:t>defines bool, true, and false.</a:t>
            </a:r>
            <a:endParaRPr b="0" lang="en-US" sz="2800" spc="-1" strike="noStrike">
              <a:latin typeface="Arial"/>
            </a:endParaRPr>
          </a:p>
        </p:txBody>
      </p:sp>
      <p:sp>
        <p:nvSpPr>
          <p:cNvPr id="204" name="TextShape 4"/>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F52047B8-712B-49CD-BC3D-D9CAFD54DC64}"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Data Types</a:t>
            </a:r>
            <a:endParaRPr b="0" lang="en-US" sz="3200" spc="-1" strike="noStrike">
              <a:latin typeface="Arial"/>
            </a:endParaRPr>
          </a:p>
        </p:txBody>
      </p:sp>
      <p:sp>
        <p:nvSpPr>
          <p:cNvPr id="206" name="CustomShape 2"/>
          <p:cNvSpPr/>
          <p:nvPr/>
        </p:nvSpPr>
        <p:spPr>
          <a:xfrm>
            <a:off x="838080" y="1459440"/>
            <a:ext cx="10514880" cy="4716720"/>
          </a:xfrm>
          <a:prstGeom prst="rect">
            <a:avLst/>
          </a:prstGeom>
          <a:noFill/>
          <a:ln w="0">
            <a:noFill/>
          </a:ln>
        </p:spPr>
        <p:style>
          <a:lnRef idx="0"/>
          <a:fillRef idx="0"/>
          <a:effectRef idx="0"/>
          <a:fontRef idx="minor"/>
        </p:style>
        <p:txBody>
          <a:bodyPr lIns="90000" rIns="90000" tIns="45000" bIns="45000">
            <a:noAutofit/>
          </a:bodyPr>
          <a:p>
            <a:pPr marL="228600" indent="-227880">
              <a:lnSpc>
                <a:spcPct val="150000"/>
              </a:lnSpc>
              <a:spcBef>
                <a:spcPts val="1001"/>
              </a:spcBef>
              <a:buClr>
                <a:srgbClr val="000000"/>
              </a:buClr>
              <a:buFont typeface="Arial"/>
              <a:buChar char="•"/>
            </a:pPr>
            <a:r>
              <a:rPr b="0" lang="en-US" sz="2800" spc="-1" strike="noStrike">
                <a:solidFill>
                  <a:srgbClr val="000000"/>
                </a:solidFill>
                <a:latin typeface="Crimson"/>
                <a:ea typeface="Droid Sans Fallback"/>
              </a:rPr>
              <a:t>Notice, in </a:t>
            </a:r>
            <a:r>
              <a:rPr b="0" lang="en-US" sz="2800" spc="-1" strike="noStrike">
                <a:solidFill>
                  <a:srgbClr val="800080"/>
                </a:solidFill>
                <a:latin typeface="Crimson"/>
                <a:ea typeface="Droid Sans Fallback"/>
              </a:rPr>
              <a:t>&lt;stdint.h&gt; </a:t>
            </a:r>
            <a:r>
              <a:rPr b="0" lang="en-US" sz="2800" spc="-1" strike="noStrike">
                <a:solidFill>
                  <a:srgbClr val="000000"/>
                </a:solidFill>
                <a:latin typeface="Crimson"/>
                <a:ea typeface="Droid Sans Fallback"/>
              </a:rPr>
              <a:t>there are some useful type definitions.</a:t>
            </a:r>
            <a:endParaRPr b="0" lang="en-US" sz="28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solidFill>
                  <a:srgbClr val="000000"/>
                </a:solidFill>
                <a:latin typeface="Crimson"/>
                <a:ea typeface="Droid Sans Fallback"/>
              </a:rPr>
              <a:t>int8_t, int16_t, int32_t, int64_t</a:t>
            </a:r>
            <a:endParaRPr b="0" lang="en-US" sz="28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solidFill>
                  <a:srgbClr val="000000"/>
                </a:solidFill>
                <a:latin typeface="Crimson"/>
                <a:ea typeface="Droid Sans Fallback"/>
              </a:rPr>
              <a:t>uint8_t, uint16_t, uint32_t, uin64_t</a:t>
            </a:r>
            <a:endParaRPr b="0" lang="en-US" sz="28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solidFill>
                  <a:srgbClr val="000000"/>
                </a:solidFill>
                <a:latin typeface="Crimson"/>
                <a:ea typeface="Droid Sans Fallback"/>
              </a:rPr>
              <a:t>Link: </a:t>
            </a:r>
            <a:r>
              <a:rPr b="0" lang="en-US" sz="1800" spc="-1" strike="noStrike" u="sng">
                <a:solidFill>
                  <a:srgbClr val="0000ff"/>
                </a:solidFill>
                <a:uFillTx/>
                <a:latin typeface="Crimson"/>
                <a:ea typeface="Droid Sans Fallback"/>
                <a:hlinkClick r:id="rId1"/>
              </a:rPr>
              <a:t>https://www.gnu.org/software/libc/manual/html_node/Integers.html</a:t>
            </a:r>
            <a:endParaRPr b="0" lang="en-US" sz="1800" spc="-1" strike="noStrike">
              <a:latin typeface="Arial"/>
            </a:endParaRPr>
          </a:p>
          <a:p>
            <a:pPr>
              <a:lnSpc>
                <a:spcPct val="100000"/>
              </a:lnSpc>
              <a:spcBef>
                <a:spcPts val="1134"/>
              </a:spcBef>
            </a:pPr>
            <a:endParaRPr b="0" lang="en-US" sz="1800" spc="-1" strike="noStrike">
              <a:latin typeface="Arial"/>
            </a:endParaRPr>
          </a:p>
        </p:txBody>
      </p:sp>
      <p:sp>
        <p:nvSpPr>
          <p:cNvPr id="207"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50576895-9579-4B95-8DF8-FC05CACA5F62}"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Data Types</a:t>
            </a:r>
            <a:endParaRPr b="0" lang="en-US" sz="3200" spc="-1" strike="noStrike">
              <a:latin typeface="Arial"/>
            </a:endParaRPr>
          </a:p>
        </p:txBody>
      </p:sp>
      <p:sp>
        <p:nvSpPr>
          <p:cNvPr id="209" name="CustomShape 2"/>
          <p:cNvSpPr/>
          <p:nvPr/>
        </p:nvSpPr>
        <p:spPr>
          <a:xfrm>
            <a:off x="685800" y="1747800"/>
            <a:ext cx="3657240" cy="51310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DejaVu Serif"/>
                <a:ea typeface="DejaVu Sans"/>
              </a:rPr>
              <a:t>bit:   3     2    1    0</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[ 0 ][ 0 ][ 0 ][ 0 ] = 0</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[ 0 ][ 0 ][ 0 ][ 1 ] = 1</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[ 0 ][ 0 ][ 1 ][ 0 ] = 2</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[ 0 ][ 0 ][ 1 ][ 1 ] = 3</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[ 0 ][ 1 ][ 0 ][ 0 ] = 4</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[ 0 ][ 1 ][ 1 ][ 1 ] =  7</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[ 1 ][ 0 ][ 0 ][ 0 ] = -8</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[ 1 ][ 0 ][ 0 ][ 1 ] = -7</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[ 1 ][ 0 ][ 1 ][ 0 ] = -6</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[ 1 ][ 0 ][ 1 ][ 1 ] = -5</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[ 1 ][ 1 ][ 0 ][ 0 ] = -4</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a:t>
            </a:r>
            <a:endParaRPr b="0" lang="en-US" sz="1800" spc="-1" strike="noStrike">
              <a:latin typeface="Arial"/>
            </a:endParaRPr>
          </a:p>
          <a:p>
            <a:pPr>
              <a:lnSpc>
                <a:spcPct val="100000"/>
              </a:lnSpc>
            </a:pPr>
            <a:endParaRPr b="0" lang="en-US" sz="1800" spc="-1" strike="noStrike">
              <a:latin typeface="Arial"/>
            </a:endParaRPr>
          </a:p>
        </p:txBody>
      </p:sp>
      <p:sp>
        <p:nvSpPr>
          <p:cNvPr id="210" name="CustomShape 3"/>
          <p:cNvSpPr/>
          <p:nvPr/>
        </p:nvSpPr>
        <p:spPr>
          <a:xfrm>
            <a:off x="6172200" y="1783800"/>
            <a:ext cx="3885840" cy="48657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DejaVu Serif"/>
                <a:ea typeface="DejaVu Sans"/>
              </a:rPr>
              <a:t>bit:   3     2    1    0</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[ 0 ][ 0 ][ 0 ][ 0 ] = 0</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[ 0 ][ 0 ][ 0 ][ 1 ] = 1</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[ 0 ][ 0 ][ 1 ][ 0 ] = 2</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[ 0 ][ 0 ][ 1 ][ 1 ] = 3</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[ 0 ][ 1 ][ 0 ][ 0 ] = 4</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[ 0 ][ 1 ][ 1 ][ 1 ] = 7</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[ 1 ][ 0 ][ 0 ][ 0 ] = 8</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[ 1 ][ 0 ][ 0 ][ 1 ] = 9</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[ 1 ][ 0 ][ 1 ][ 0 ] = 10</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[ 1 ][ 0 ][ 1 ][ 1 ] = 11</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[ 1 ][ 1 ][ 0 ][ 0 ] = 12</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a:t>
            </a:r>
            <a:endParaRPr b="0" lang="en-US" sz="1800" spc="-1" strike="noStrike">
              <a:latin typeface="Arial"/>
            </a:endParaRPr>
          </a:p>
          <a:p>
            <a:pPr>
              <a:lnSpc>
                <a:spcPct val="100000"/>
              </a:lnSpc>
            </a:pPr>
            <a:r>
              <a:rPr b="0" lang="en-US" sz="1800" spc="-1" strike="noStrike">
                <a:solidFill>
                  <a:srgbClr val="000000"/>
                </a:solidFill>
                <a:latin typeface="DejaVu Serif"/>
                <a:ea typeface="DejaVu Sans"/>
              </a:rPr>
              <a:t>                   </a:t>
            </a:r>
            <a:r>
              <a:rPr b="0" lang="en-US" sz="1800" spc="-1" strike="noStrike">
                <a:solidFill>
                  <a:srgbClr val="000000"/>
                </a:solidFill>
                <a:latin typeface="DejaVu Serif"/>
                <a:ea typeface="DejaVu Sans"/>
              </a:rPr>
              <a:t>.</a:t>
            </a:r>
            <a:endParaRPr b="0" lang="en-US" sz="1800" spc="-1" strike="noStrike">
              <a:latin typeface="Arial"/>
            </a:endParaRPr>
          </a:p>
        </p:txBody>
      </p:sp>
      <p:sp>
        <p:nvSpPr>
          <p:cNvPr id="211" name="CustomShape 4"/>
          <p:cNvSpPr/>
          <p:nvPr/>
        </p:nvSpPr>
        <p:spPr>
          <a:xfrm>
            <a:off x="1287000" y="1271520"/>
            <a:ext cx="1599840" cy="4482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erif"/>
                <a:ea typeface="DejaVu Sans"/>
              </a:rPr>
              <a:t>Signed</a:t>
            </a:r>
            <a:endParaRPr b="0" lang="en-US" sz="2400" spc="-1" strike="noStrike">
              <a:latin typeface="Arial"/>
            </a:endParaRPr>
          </a:p>
        </p:txBody>
      </p:sp>
      <p:sp>
        <p:nvSpPr>
          <p:cNvPr id="212" name="CustomShape 5"/>
          <p:cNvSpPr/>
          <p:nvPr/>
        </p:nvSpPr>
        <p:spPr>
          <a:xfrm>
            <a:off x="6723360" y="1271520"/>
            <a:ext cx="2107080" cy="8064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en-US" sz="2400" spc="-1" strike="noStrike">
                <a:solidFill>
                  <a:srgbClr val="000000"/>
                </a:solidFill>
                <a:latin typeface="DejaVu Serif"/>
                <a:ea typeface="DejaVu Sans"/>
              </a:rPr>
              <a:t>Unsigned</a:t>
            </a:r>
            <a:endParaRPr b="0" lang="en-US" sz="2400" spc="-1" strike="noStrike">
              <a:latin typeface="Arial"/>
            </a:endParaRPr>
          </a:p>
        </p:txBody>
      </p:sp>
      <p:sp>
        <p:nvSpPr>
          <p:cNvPr id="213" name="TextShape 6"/>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7E03650B-A05C-4D6C-B36A-88D1168A4CBC}"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1600200" y="1817640"/>
            <a:ext cx="9372240" cy="708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4400" spc="-1" strike="noStrike">
                <a:solidFill>
                  <a:srgbClr val="000000"/>
                </a:solidFill>
                <a:latin typeface="Crimson"/>
                <a:ea typeface="DejaVu Sans"/>
              </a:rPr>
              <a:t>Operators</a:t>
            </a:r>
            <a:endParaRPr b="0" lang="en-US" sz="4400" spc="-1" strike="noStrike">
              <a:latin typeface="Arial"/>
            </a:endParaRPr>
          </a:p>
        </p:txBody>
      </p:sp>
      <p:sp>
        <p:nvSpPr>
          <p:cNvPr id="215" name="TextShape 2"/>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C551CFCF-2E18-42DA-99A6-8CCDFE1C9DC3}"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Operators</a:t>
            </a:r>
            <a:endParaRPr b="0" lang="en-US" sz="3200" spc="-1" strike="noStrike">
              <a:latin typeface="Arial"/>
            </a:endParaRPr>
          </a:p>
        </p:txBody>
      </p:sp>
      <p:graphicFrame>
        <p:nvGraphicFramePr>
          <p:cNvPr id="217" name="Table 2"/>
          <p:cNvGraphicFramePr/>
          <p:nvPr/>
        </p:nvGraphicFramePr>
        <p:xfrm>
          <a:off x="1175400" y="1262520"/>
          <a:ext cx="10254240" cy="3142080"/>
        </p:xfrm>
        <a:graphic>
          <a:graphicData uri="http://schemas.openxmlformats.org/drawingml/2006/table">
            <a:tbl>
              <a:tblPr/>
              <a:tblGrid>
                <a:gridCol w="2142000"/>
                <a:gridCol w="8112600"/>
              </a:tblGrid>
              <a:tr h="448920">
                <a:tc>
                  <a:txBody>
                    <a:bodyPr lIns="90000" rIns="90000">
                      <a:noAutofit/>
                    </a:bodyPr>
                    <a:p>
                      <a:pPr>
                        <a:lnSpc>
                          <a:spcPct val="100000"/>
                        </a:lnSpc>
                      </a:pPr>
                      <a:r>
                        <a:rPr b="1" lang="en-US" sz="2800" spc="-1" strike="noStrike">
                          <a:latin typeface="Crimson"/>
                        </a:rPr>
                        <a:t>Type</a:t>
                      </a:r>
                      <a:endParaRPr b="0" lang="en-US" sz="2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1" lang="en-US" sz="2800" spc="-1" strike="noStrike">
                          <a:latin typeface="Crimson"/>
                        </a:rPr>
                        <a:t>Operators</a:t>
                      </a:r>
                      <a:endParaRPr b="0" lang="en-US" sz="2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448920">
                <a:tc>
                  <a:txBody>
                    <a:bodyPr lIns="90000" rIns="90000">
                      <a:noAutofit/>
                    </a:bodyPr>
                    <a:p>
                      <a:pPr>
                        <a:lnSpc>
                          <a:spcPct val="100000"/>
                        </a:lnSpc>
                      </a:pPr>
                      <a:r>
                        <a:rPr b="0" lang="en-US" sz="2800" spc="-1" strike="noStrike">
                          <a:latin typeface="Crimson"/>
                        </a:rPr>
                        <a:t>Arithmetic</a:t>
                      </a:r>
                      <a:endParaRPr b="0" lang="en-US" sz="2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2800" spc="-1" strike="noStrike">
                          <a:latin typeface="Crimson"/>
                        </a:rPr>
                        <a:t>*, /, +, -, %, ++, --</a:t>
                      </a:r>
                      <a:endParaRPr b="0" lang="en-US" sz="2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48920">
                <a:tc>
                  <a:txBody>
                    <a:bodyPr lIns="90000" rIns="90000">
                      <a:noAutofit/>
                    </a:bodyPr>
                    <a:p>
                      <a:pPr>
                        <a:lnSpc>
                          <a:spcPct val="100000"/>
                        </a:lnSpc>
                      </a:pPr>
                      <a:r>
                        <a:rPr b="0" lang="en-US" sz="2800" spc="-1" strike="noStrike">
                          <a:latin typeface="Crimson"/>
                        </a:rPr>
                        <a:t>Relational </a:t>
                      </a:r>
                      <a:endParaRPr b="0" lang="en-US" sz="2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2800" spc="-1" strike="noStrike">
                          <a:latin typeface="Crimson"/>
                        </a:rPr>
                        <a:t>==, !=, &gt;, &lt;, &gt;=, &lt;=</a:t>
                      </a:r>
                      <a:endParaRPr b="0" lang="en-US" sz="2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48920">
                <a:tc>
                  <a:txBody>
                    <a:bodyPr lIns="90000" rIns="90000">
                      <a:noAutofit/>
                    </a:bodyPr>
                    <a:p>
                      <a:pPr>
                        <a:lnSpc>
                          <a:spcPct val="100000"/>
                        </a:lnSpc>
                      </a:pPr>
                      <a:r>
                        <a:rPr b="0" lang="en-US" sz="2800" spc="-1" strike="noStrike">
                          <a:latin typeface="Crimson"/>
                        </a:rPr>
                        <a:t>Logical</a:t>
                      </a:r>
                      <a:endParaRPr b="0" lang="en-US" sz="2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2800" spc="-1" strike="noStrike">
                          <a:latin typeface="Crimson"/>
                        </a:rPr>
                        <a:t>&amp;&amp;, ||, !</a:t>
                      </a:r>
                      <a:endParaRPr b="0" lang="en-US" sz="2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48920">
                <a:tc>
                  <a:txBody>
                    <a:bodyPr lIns="90000" rIns="90000">
                      <a:noAutofit/>
                    </a:bodyPr>
                    <a:p>
                      <a:pPr>
                        <a:lnSpc>
                          <a:spcPct val="100000"/>
                        </a:lnSpc>
                      </a:pPr>
                      <a:r>
                        <a:rPr b="0" lang="en-US" sz="2800" spc="-1" strike="noStrike">
                          <a:latin typeface="Crimson"/>
                        </a:rPr>
                        <a:t>Bitwise</a:t>
                      </a:r>
                      <a:endParaRPr b="0" lang="en-US" sz="2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2800" spc="-1" strike="noStrike">
                          <a:latin typeface="Crimson"/>
                        </a:rPr>
                        <a:t>&amp;, |, ^, ~, &lt;&lt;, &gt;&gt;</a:t>
                      </a:r>
                      <a:endParaRPr b="0" lang="en-US" sz="2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48920">
                <a:tc>
                  <a:txBody>
                    <a:bodyPr lIns="90000" rIns="90000">
                      <a:noAutofit/>
                    </a:bodyPr>
                    <a:p>
                      <a:pPr>
                        <a:lnSpc>
                          <a:spcPct val="100000"/>
                        </a:lnSpc>
                      </a:pPr>
                      <a:r>
                        <a:rPr b="0" lang="en-US" sz="2800" spc="-1" strike="noStrike">
                          <a:latin typeface="Crimson"/>
                        </a:rPr>
                        <a:t>Assign</a:t>
                      </a:r>
                      <a:endParaRPr b="0" lang="en-US" sz="2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ctr">
                        <a:lnSpc>
                          <a:spcPct val="100000"/>
                        </a:lnSpc>
                      </a:pPr>
                      <a:r>
                        <a:rPr b="0" lang="en-US" sz="2800" spc="-1" strike="noStrike">
                          <a:latin typeface="Crimson"/>
                        </a:rPr>
                        <a:t>=, &lt;arithmetic op&gt;=, &lt;bitwise op&gt;=</a:t>
                      </a:r>
                      <a:endParaRPr b="0" lang="en-US" sz="2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48920">
                <a:tc>
                  <a:txBody>
                    <a:bodyPr lIns="90000" rIns="90000">
                      <a:noAutofit/>
                    </a:bodyPr>
                    <a:p>
                      <a:pPr>
                        <a:lnSpc>
                          <a:spcPct val="100000"/>
                        </a:lnSpc>
                      </a:pPr>
                      <a:r>
                        <a:rPr b="0" lang="en-US" sz="2800" spc="-1" strike="noStrike">
                          <a:latin typeface="Crimson"/>
                        </a:rPr>
                        <a:t>Others</a:t>
                      </a:r>
                      <a:endParaRPr b="0" lang="en-US" sz="2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en-US" sz="2800" spc="-1" strike="noStrike">
                          <a:latin typeface="Crimson"/>
                        </a:rPr>
                        <a:t>sizeof(), &amp;, *, (condition) ? &lt;value&gt; : &lt;value&gt;</a:t>
                      </a:r>
                      <a:endParaRPr b="0" lang="en-US" sz="2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218" name="CustomShape 3"/>
          <p:cNvSpPr/>
          <p:nvPr/>
        </p:nvSpPr>
        <p:spPr>
          <a:xfrm>
            <a:off x="1409400" y="4914720"/>
            <a:ext cx="8181360" cy="799920"/>
          </a:xfrm>
          <a:prstGeom prst="rect">
            <a:avLst/>
          </a:prstGeom>
          <a:noFill/>
          <a:ln w="0">
            <a:noFill/>
          </a:ln>
        </p:spPr>
        <p:style>
          <a:lnRef idx="0"/>
          <a:fillRef idx="0"/>
          <a:effectRef idx="0"/>
          <a:fontRef idx="minor"/>
        </p:style>
        <p:txBody>
          <a:bodyPr lIns="90000" rIns="90000" tIns="45000" bIns="45000">
            <a:noAutofit/>
          </a:bodyPr>
          <a:p>
            <a:pPr marL="216000" indent="-215640">
              <a:lnSpc>
                <a:spcPct val="100000"/>
              </a:lnSpc>
              <a:buClr>
                <a:srgbClr val="000000"/>
              </a:buClr>
              <a:buSzPct val="45000"/>
              <a:buFont typeface="Wingdings" charset="2"/>
              <a:buChar char=""/>
            </a:pPr>
            <a:r>
              <a:rPr b="0" lang="en-US" sz="2800" spc="-1" strike="noStrike">
                <a:solidFill>
                  <a:srgbClr val="000000"/>
                </a:solidFill>
                <a:latin typeface="Crimson"/>
                <a:ea typeface="DejaVu Sans"/>
              </a:rPr>
              <a:t>Sizeof returns the number of bytes a data type requires.</a:t>
            </a:r>
            <a:endParaRPr b="0" lang="en-US" sz="2800" spc="-1" strike="noStrike">
              <a:latin typeface="Arial"/>
            </a:endParaRPr>
          </a:p>
        </p:txBody>
      </p:sp>
      <p:sp>
        <p:nvSpPr>
          <p:cNvPr id="219" name="TextShape 4"/>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CF729B33-F7E1-4004-91AB-0BE07BCE7ACD}"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1600200" y="1817640"/>
            <a:ext cx="9372240" cy="708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4400" spc="-1" strike="noStrike">
                <a:solidFill>
                  <a:srgbClr val="000000"/>
                </a:solidFill>
                <a:latin typeface="Crimson"/>
                <a:ea typeface="DejaVu Sans"/>
              </a:rPr>
              <a:t>Array</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Array</a:t>
            </a:r>
            <a:endParaRPr b="0" lang="en-US" sz="3200" spc="-1" strike="noStrike">
              <a:latin typeface="Arial"/>
            </a:endParaRPr>
          </a:p>
        </p:txBody>
      </p:sp>
      <p:sp>
        <p:nvSpPr>
          <p:cNvPr id="222"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2000" spc="-1" strike="noStrike">
                <a:solidFill>
                  <a:srgbClr val="8d1d75"/>
                </a:solidFill>
                <a:latin typeface="FreeMono"/>
                <a:ea typeface="DejaVu Sans"/>
              </a:rPr>
              <a:t>#include</a:t>
            </a:r>
            <a:r>
              <a:rPr b="1" lang="en-US" sz="2000" spc="-1" strike="noStrike">
                <a:solidFill>
                  <a:srgbClr val="000000"/>
                </a:solidFill>
                <a:latin typeface="FreeMono"/>
                <a:ea typeface="DejaVu Sans"/>
              </a:rPr>
              <a:t> &lt;stdio.h&gt;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3465a4"/>
                </a:solidFill>
                <a:latin typeface="FreeMono"/>
                <a:ea typeface="DejaVu Sans"/>
              </a:rPr>
              <a:t>int</a:t>
            </a:r>
            <a:r>
              <a:rPr b="1" lang="en-US" sz="2000" spc="-1" strike="noStrike">
                <a:solidFill>
                  <a:srgbClr val="000000"/>
                </a:solidFill>
                <a:latin typeface="FreeMono"/>
                <a:ea typeface="DejaVu Sans"/>
              </a:rPr>
              <a:t> main(</a:t>
            </a:r>
            <a:r>
              <a:rPr b="1" lang="en-US" sz="2000" spc="-1" strike="noStrike">
                <a:solidFill>
                  <a:srgbClr val="2a6099"/>
                </a:solidFill>
                <a:latin typeface="FreeMono"/>
                <a:ea typeface="DejaVu Sans"/>
              </a:rPr>
              <a:t>int</a:t>
            </a:r>
            <a:r>
              <a:rPr b="1" lang="en-US" sz="2000" spc="-1" strike="noStrike">
                <a:solidFill>
                  <a:srgbClr val="000000"/>
                </a:solidFill>
                <a:latin typeface="FreeMono"/>
                <a:ea typeface="DejaVu Sans"/>
              </a:rPr>
              <a:t> argc, </a:t>
            </a:r>
            <a:r>
              <a:rPr b="1" lang="en-US" sz="2000" spc="-1" strike="noStrike">
                <a:solidFill>
                  <a:srgbClr val="2a6099"/>
                </a:solidFill>
                <a:latin typeface="FreeMono"/>
                <a:ea typeface="DejaVu Sans"/>
              </a:rPr>
              <a:t>char</a:t>
            </a:r>
            <a:r>
              <a:rPr b="1" lang="en-US" sz="2000" spc="-1" strike="noStrike">
                <a:solidFill>
                  <a:srgbClr val="000000"/>
                </a:solidFill>
                <a:latin typeface="FreeMono"/>
                <a:ea typeface="DejaVu Sans"/>
              </a:rPr>
              <a:t> *argv[])</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2a6099"/>
                </a:solidFill>
                <a:latin typeface="FreeMono"/>
                <a:ea typeface="DejaVu Sans"/>
              </a:rPr>
              <a:t>int</a:t>
            </a:r>
            <a:r>
              <a:rPr b="1" lang="en-US" sz="2000" spc="-1" strike="noStrike">
                <a:solidFill>
                  <a:srgbClr val="000000"/>
                </a:solidFill>
                <a:latin typeface="FreeMono"/>
                <a:ea typeface="DejaVu Sans"/>
              </a:rPr>
              <a:t> values[] = {1,2,3,4};</a:t>
            </a:r>
            <a:endParaRPr b="0" lang="en-US" sz="2000" spc="-1" strike="noStrike">
              <a:latin typeface="Arial"/>
            </a:endParaRPr>
          </a:p>
          <a:p>
            <a:pPr marL="182880">
              <a:lnSpc>
                <a:spcPct val="100000"/>
              </a:lnSpc>
            </a:pPr>
            <a:r>
              <a:rPr b="1" lang="en-US" sz="2000" spc="-1" strike="noStrike">
                <a:solidFill>
                  <a:srgbClr val="000000"/>
                </a:solidFill>
                <a:latin typeface="FreeMono"/>
                <a:ea typeface="Droid Sans Fallback"/>
              </a:rPr>
              <a:t>    </a:t>
            </a:r>
            <a:r>
              <a:rPr b="1" lang="en-US" sz="2000" spc="-1" strike="noStrike">
                <a:solidFill>
                  <a:srgbClr val="000000"/>
                </a:solidFill>
                <a:latin typeface="FreeMono"/>
                <a:ea typeface="Droid Sans Fallback"/>
              </a:rPr>
              <a:t>// </a:t>
            </a:r>
            <a:r>
              <a:rPr b="1" lang="en-US" sz="2000" spc="-1" strike="noStrike">
                <a:solidFill>
                  <a:srgbClr val="2a6099"/>
                </a:solidFill>
                <a:latin typeface="FreeMono"/>
                <a:ea typeface="Droid Sans Fallback"/>
              </a:rPr>
              <a:t>int</a:t>
            </a:r>
            <a:r>
              <a:rPr b="1" lang="en-US" sz="2000" spc="-1" strike="noStrike">
                <a:solidFill>
                  <a:srgbClr val="000000"/>
                </a:solidFill>
                <a:latin typeface="FreeMono"/>
                <a:ea typeface="Droid Sans Fallback"/>
              </a:rPr>
              <a:t> values[10] = </a:t>
            </a:r>
            <a:r>
              <a:rPr b="1" lang="en-US" sz="2000" spc="-1" strike="noStrike">
                <a:solidFill>
                  <a:srgbClr val="000000"/>
                </a:solidFill>
                <a:latin typeface="FreeMono"/>
                <a:ea typeface="DejaVu Sans"/>
              </a:rPr>
              <a:t>{1,2,3,4}; </a:t>
            </a:r>
            <a:r>
              <a:rPr b="1" lang="en-US" sz="2000" spc="-1" strike="noStrike">
                <a:solidFill>
                  <a:srgbClr val="158466"/>
                </a:solidFill>
                <a:latin typeface="FreeMono"/>
                <a:ea typeface="DejaVu Sans"/>
              </a:rPr>
              <a:t>// what is the difference?</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printf(“values[2]: %d\n”, values[2]);</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Int arr2d[4][5] = {</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{1,2,3,4},</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{5,6,7,8},</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{9,0,1,2}</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return 0;</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p:txBody>
      </p:sp>
      <p:sp>
        <p:nvSpPr>
          <p:cNvPr id="223" name="CustomShape 3"/>
          <p:cNvSpPr/>
          <p:nvPr/>
        </p:nvSpPr>
        <p:spPr>
          <a:xfrm>
            <a:off x="7167600" y="4114800"/>
            <a:ext cx="4620240" cy="1815840"/>
          </a:xfrm>
          <a:prstGeom prst="rect">
            <a:avLst/>
          </a:prstGeom>
          <a:solidFill>
            <a:srgbClr val="ffff00"/>
          </a:solidFill>
          <a:ln w="54720">
            <a:solidFill>
              <a:srgbClr val="000000"/>
            </a:solidFill>
            <a:prstDash val="sysDot"/>
            <a:round/>
          </a:ln>
        </p:spPr>
        <p:style>
          <a:lnRef idx="0"/>
          <a:fillRef idx="0"/>
          <a:effectRef idx="0"/>
          <a:fontRef idx="minor"/>
        </p:style>
        <p:txBody>
          <a:bodyPr lIns="117360" rIns="117360" tIns="72360" bIns="72360">
            <a:noAutofit/>
          </a:bodyPr>
          <a:p>
            <a:pPr marL="146160" indent="-216000">
              <a:lnSpc>
                <a:spcPct val="100000"/>
              </a:lnSpc>
              <a:buClr>
                <a:srgbClr val="000000"/>
              </a:buClr>
              <a:buSzPct val="45000"/>
              <a:buFont typeface="Wingdings" charset="2"/>
              <a:buChar char=""/>
            </a:pPr>
            <a:r>
              <a:rPr b="0" lang="en-US" sz="1800" spc="-1" strike="noStrike">
                <a:solidFill>
                  <a:srgbClr val="000000"/>
                </a:solidFill>
                <a:latin typeface="Arial"/>
                <a:ea typeface="DejaVu Sans"/>
              </a:rPr>
              <a:t>You can access values in the array by using its index counting from 0.</a:t>
            </a:r>
            <a:endParaRPr b="0" lang="en-US" sz="1800" spc="-1" strike="noStrike">
              <a:latin typeface="Arial"/>
            </a:endParaRPr>
          </a:p>
          <a:p>
            <a:pPr marL="146160" indent="-216000">
              <a:lnSpc>
                <a:spcPct val="100000"/>
              </a:lnSpc>
              <a:buClr>
                <a:srgbClr val="000000"/>
              </a:buClr>
              <a:buSzPct val="45000"/>
              <a:buFont typeface="Wingdings" charset="2"/>
              <a:buChar char=""/>
            </a:pPr>
            <a:r>
              <a:rPr b="0" lang="en-US" sz="1800" spc="-1" strike="noStrike">
                <a:solidFill>
                  <a:srgbClr val="000000"/>
                </a:solidFill>
                <a:latin typeface="Arial"/>
                <a:ea typeface="DejaVu Sans"/>
              </a:rPr>
              <a:t>Initialization will start from index 0 and assigns values.</a:t>
            </a:r>
            <a:endParaRPr b="0" lang="en-US" sz="1800" spc="-1" strike="noStrike">
              <a:latin typeface="Arial"/>
            </a:endParaRPr>
          </a:p>
          <a:p>
            <a:pPr marL="146160" indent="-216000">
              <a:lnSpc>
                <a:spcPct val="100000"/>
              </a:lnSpc>
              <a:buClr>
                <a:srgbClr val="000000"/>
              </a:buClr>
              <a:buSzPct val="45000"/>
              <a:buFont typeface="Wingdings" charset="2"/>
              <a:buChar char=""/>
            </a:pPr>
            <a:r>
              <a:rPr b="0" lang="en-US" sz="1800" spc="-1" strike="noStrike">
                <a:solidFill>
                  <a:srgbClr val="000000"/>
                </a:solidFill>
                <a:latin typeface="Arial"/>
                <a:ea typeface="DejaVu Sans"/>
              </a:rPr>
              <a:t>Unspecified indexes are set to 0.</a:t>
            </a:r>
            <a:endParaRPr b="0" lang="en-US" sz="1800" spc="-1" strike="noStrike">
              <a:latin typeface="Arial"/>
            </a:endParaRPr>
          </a:p>
        </p:txBody>
      </p:sp>
      <p:sp>
        <p:nvSpPr>
          <p:cNvPr id="224" name="Line 4"/>
          <p:cNvSpPr/>
          <p:nvPr/>
        </p:nvSpPr>
        <p:spPr>
          <a:xfrm flipH="1" flipV="1">
            <a:off x="7543800" y="2863800"/>
            <a:ext cx="1600200" cy="1143000"/>
          </a:xfrm>
          <a:prstGeom prst="line">
            <a:avLst/>
          </a:prstGeom>
          <a:ln w="57240">
            <a:solidFill>
              <a:srgbClr val="3465a4"/>
            </a:solidFill>
            <a:round/>
            <a:tailEnd len="med" type="triangle" w="med"/>
          </a:ln>
        </p:spPr>
        <p:style>
          <a:lnRef idx="0"/>
          <a:fillRef idx="0"/>
          <a:effectRef idx="0"/>
          <a:fontRef idx="minor"/>
        </p:style>
      </p:sp>
      <p:sp>
        <p:nvSpPr>
          <p:cNvPr id="225" name="TextShape 5"/>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2E179C4A-5280-4F9C-9751-FEDE92709465}"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Agenda</a:t>
            </a:r>
            <a:endParaRPr b="0" lang="en-US" sz="3200" spc="-1" strike="noStrike">
              <a:latin typeface="Arial"/>
            </a:endParaRPr>
          </a:p>
        </p:txBody>
      </p:sp>
      <p:sp>
        <p:nvSpPr>
          <p:cNvPr id="126" name="CustomShape 2"/>
          <p:cNvSpPr/>
          <p:nvPr/>
        </p:nvSpPr>
        <p:spPr>
          <a:xfrm>
            <a:off x="838080" y="1459440"/>
            <a:ext cx="4419360" cy="4716720"/>
          </a:xfrm>
          <a:prstGeom prst="rect">
            <a:avLst/>
          </a:prstGeom>
          <a:noFill/>
          <a:ln w="0">
            <a:noFill/>
          </a:ln>
        </p:spPr>
        <p:style>
          <a:lnRef idx="0"/>
          <a:fillRef idx="0"/>
          <a:effectRef idx="0"/>
          <a:fontRef idx="minor"/>
        </p:style>
        <p:txBody>
          <a:bodyPr lIns="90000" rIns="90000" tIns="45000" bIns="45000">
            <a:normAutofit/>
          </a:bodyPr>
          <a:p>
            <a:pPr marL="432000" indent="-323640">
              <a:lnSpc>
                <a:spcPct val="100000"/>
              </a:lnSpc>
              <a:spcBef>
                <a:spcPts val="1417"/>
              </a:spcBef>
              <a:buClr>
                <a:srgbClr val="000000"/>
              </a:buClr>
              <a:buSzPct val="45000"/>
              <a:buFont typeface="Wingdings" charset="2"/>
              <a:buChar char=""/>
            </a:pPr>
            <a:r>
              <a:rPr b="0" lang="en-US" sz="2800" spc="-1" strike="noStrike">
                <a:solidFill>
                  <a:srgbClr val="000000"/>
                </a:solidFill>
                <a:latin typeface="Crimson"/>
                <a:ea typeface="DejaVu Sans"/>
              </a:rPr>
              <a:t>Brief History</a:t>
            </a:r>
            <a:endParaRPr b="0" lang="en-US" sz="28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2800" spc="-1" strike="noStrike">
                <a:solidFill>
                  <a:srgbClr val="000000"/>
                </a:solidFill>
                <a:latin typeface="Crimson"/>
                <a:ea typeface="DejaVu Sans"/>
              </a:rPr>
              <a:t>Structure of a C Program</a:t>
            </a:r>
            <a:endParaRPr b="0" lang="en-US" sz="28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2800" spc="-1" strike="noStrike">
                <a:solidFill>
                  <a:srgbClr val="000000"/>
                </a:solidFill>
                <a:latin typeface="Crimson"/>
                <a:ea typeface="DejaVu Sans"/>
              </a:rPr>
              <a:t>Data Types</a:t>
            </a:r>
            <a:endParaRPr b="0" lang="en-US" sz="28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2800" spc="-1" strike="noStrike">
                <a:solidFill>
                  <a:srgbClr val="000000"/>
                </a:solidFill>
                <a:latin typeface="Crimson"/>
                <a:ea typeface="DejaVu Sans"/>
              </a:rPr>
              <a:t>Array</a:t>
            </a:r>
            <a:endParaRPr b="0" lang="en-US" sz="28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2800" spc="-1" strike="noStrike">
                <a:solidFill>
                  <a:srgbClr val="000000"/>
                </a:solidFill>
                <a:latin typeface="Crimson"/>
                <a:ea typeface="DejaVu Sans"/>
              </a:rPr>
              <a:t>Operators</a:t>
            </a:r>
            <a:endParaRPr b="0" lang="en-US" sz="28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2800" spc="-1" strike="noStrike">
                <a:solidFill>
                  <a:srgbClr val="000000"/>
                </a:solidFill>
                <a:latin typeface="Crimson"/>
                <a:ea typeface="DejaVu Sans"/>
              </a:rPr>
              <a:t>Flow Control</a:t>
            </a:r>
            <a:endParaRPr b="0" lang="en-US" sz="28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2800" spc="-1" strike="noStrike">
                <a:solidFill>
                  <a:srgbClr val="000000"/>
                </a:solidFill>
                <a:latin typeface="Crimson"/>
                <a:ea typeface="DejaVu Sans"/>
              </a:rPr>
              <a:t>Functions</a:t>
            </a:r>
            <a:endParaRPr b="0" lang="en-US" sz="28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2800" spc="-1" strike="noStrike">
                <a:solidFill>
                  <a:srgbClr val="000000"/>
                </a:solidFill>
                <a:latin typeface="Crimson"/>
                <a:ea typeface="DejaVu Sans"/>
              </a:rPr>
              <a:t>Struct and Typedef</a:t>
            </a:r>
            <a:endParaRPr b="0" lang="en-US" sz="2800" spc="-1" strike="noStrike">
              <a:latin typeface="Arial"/>
            </a:endParaRPr>
          </a:p>
        </p:txBody>
      </p:sp>
      <p:sp>
        <p:nvSpPr>
          <p:cNvPr id="127" name="CustomShape 3"/>
          <p:cNvSpPr/>
          <p:nvPr/>
        </p:nvSpPr>
        <p:spPr>
          <a:xfrm>
            <a:off x="5257800" y="1455120"/>
            <a:ext cx="5361840" cy="4716720"/>
          </a:xfrm>
          <a:prstGeom prst="rect">
            <a:avLst/>
          </a:prstGeom>
          <a:noFill/>
          <a:ln w="0">
            <a:noFill/>
          </a:ln>
        </p:spPr>
        <p:style>
          <a:lnRef idx="0"/>
          <a:fillRef idx="0"/>
          <a:effectRef idx="0"/>
          <a:fontRef idx="minor"/>
        </p:style>
        <p:txBody>
          <a:bodyPr lIns="90000" rIns="90000" tIns="45000" bIns="45000">
            <a:normAutofit/>
          </a:bodyPr>
          <a:p>
            <a:pPr marL="432000" indent="-323640">
              <a:lnSpc>
                <a:spcPct val="90000"/>
              </a:lnSpc>
              <a:spcBef>
                <a:spcPts val="1417"/>
              </a:spcBef>
              <a:buClr>
                <a:srgbClr val="000000"/>
              </a:buClr>
              <a:buSzPct val="45000"/>
              <a:buFont typeface="Wingdings" charset="2"/>
              <a:buChar char=""/>
            </a:pPr>
            <a:r>
              <a:rPr b="0" lang="en-US" sz="2800" spc="-1" strike="noStrike">
                <a:solidFill>
                  <a:srgbClr val="000000"/>
                </a:solidFill>
                <a:latin typeface="Crimson"/>
                <a:ea typeface="DejaVu Sans"/>
              </a:rPr>
              <a:t>Pointers</a:t>
            </a:r>
            <a:endParaRPr b="0" lang="en-US" sz="28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2800" spc="-1" strike="noStrike">
                <a:solidFill>
                  <a:srgbClr val="000000"/>
                </a:solidFill>
                <a:latin typeface="Crimson"/>
                <a:ea typeface="DejaVu Sans"/>
              </a:rPr>
              <a:t>Memory Allocation</a:t>
            </a:r>
            <a:endParaRPr b="0" lang="en-US" sz="28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2800" spc="-1" strike="noStrike">
                <a:solidFill>
                  <a:srgbClr val="000000"/>
                </a:solidFill>
                <a:latin typeface="Crimson"/>
                <a:ea typeface="DejaVu Sans"/>
              </a:rPr>
              <a:t>String Processing</a:t>
            </a:r>
            <a:endParaRPr b="0" lang="en-US" sz="28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2800" spc="-1" strike="noStrike">
                <a:solidFill>
                  <a:srgbClr val="000000"/>
                </a:solidFill>
                <a:latin typeface="Crimson"/>
                <a:ea typeface="DejaVu Sans"/>
              </a:rPr>
              <a:t>Pointer to Functions</a:t>
            </a:r>
            <a:endParaRPr b="0" lang="en-US" sz="28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2800" spc="-1" strike="noStrike">
                <a:solidFill>
                  <a:srgbClr val="000000"/>
                </a:solidFill>
                <a:latin typeface="Crimson"/>
                <a:ea typeface="DejaVu Sans"/>
              </a:rPr>
              <a:t>Header Files</a:t>
            </a:r>
            <a:endParaRPr b="0" lang="en-US" sz="28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2800" spc="-1" strike="noStrike">
                <a:solidFill>
                  <a:srgbClr val="000000"/>
                </a:solidFill>
                <a:latin typeface="Crimson"/>
                <a:ea typeface="DejaVu Sans"/>
              </a:rPr>
              <a:t>XV6 Shell</a:t>
            </a:r>
            <a:endParaRPr b="0" lang="en-US" sz="2800" spc="-1" strike="noStrike">
              <a:latin typeface="Arial"/>
            </a:endParaRPr>
          </a:p>
        </p:txBody>
      </p:sp>
      <p:sp>
        <p:nvSpPr>
          <p:cNvPr id="128" name="TextShape 4"/>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3D2C9C40-E432-4D28-991C-5765D21E1C7C}"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Array</a:t>
            </a:r>
            <a:endParaRPr b="0" lang="en-US" sz="3200" spc="-1" strike="noStrike">
              <a:latin typeface="Arial"/>
            </a:endParaRPr>
          </a:p>
        </p:txBody>
      </p:sp>
      <p:sp>
        <p:nvSpPr>
          <p:cNvPr id="227" name="CustomShape 2"/>
          <p:cNvSpPr/>
          <p:nvPr/>
        </p:nvSpPr>
        <p:spPr>
          <a:xfrm>
            <a:off x="838080" y="1459440"/>
            <a:ext cx="10514880" cy="4716720"/>
          </a:xfrm>
          <a:prstGeom prst="rect">
            <a:avLst/>
          </a:prstGeom>
          <a:noFill/>
          <a:ln w="0">
            <a:noFill/>
          </a:ln>
        </p:spPr>
        <p:style>
          <a:lnRef idx="0"/>
          <a:fillRef idx="0"/>
          <a:effectRef idx="0"/>
          <a:fontRef idx="minor"/>
        </p:style>
        <p:txBody>
          <a:bodyPr lIns="90000" rIns="90000" tIns="45000" bIns="45000">
            <a:noAutofit/>
          </a:bodyPr>
          <a:p>
            <a:pPr marL="432000" indent="-323640">
              <a:lnSpc>
                <a:spcPct val="150000"/>
              </a:lnSpc>
              <a:spcBef>
                <a:spcPts val="1001"/>
              </a:spcBef>
              <a:buClr>
                <a:srgbClr val="000000"/>
              </a:buClr>
              <a:buSzPct val="45000"/>
              <a:buFont typeface="Wingdings" charset="2"/>
              <a:buChar char=""/>
            </a:pPr>
            <a:r>
              <a:rPr b="0" lang="en-US" sz="2800" spc="-1" strike="noStrike">
                <a:solidFill>
                  <a:srgbClr val="000000"/>
                </a:solidFill>
                <a:latin typeface="Crimson"/>
                <a:ea typeface="DejaVu Sans"/>
              </a:rPr>
              <a:t>Sizeof an array variable evaluates to the amount of memory array has acquired. </a:t>
            </a:r>
            <a:endParaRPr b="0" lang="en-US" sz="2800" spc="-1" strike="noStrike">
              <a:latin typeface="Arial"/>
            </a:endParaRPr>
          </a:p>
        </p:txBody>
      </p:sp>
      <p:sp>
        <p:nvSpPr>
          <p:cNvPr id="228"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661CCF48-5D45-40BA-9A90-4700395429B1}"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Array: Declaring an Array</a:t>
            </a:r>
            <a:endParaRPr b="0" lang="en-US" sz="3200" spc="-1" strike="noStrike">
              <a:latin typeface="Arial"/>
            </a:endParaRPr>
          </a:p>
        </p:txBody>
      </p:sp>
      <p:sp>
        <p:nvSpPr>
          <p:cNvPr id="230"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a:p>
            <a:pPr marL="640080">
              <a:lnSpc>
                <a:spcPct val="100000"/>
              </a:lnSpc>
            </a:pPr>
            <a:r>
              <a:rPr b="1" lang="en-US" sz="2000" spc="-1" strike="noStrike">
                <a:solidFill>
                  <a:srgbClr val="0070c0"/>
                </a:solidFill>
                <a:latin typeface="FreeMono"/>
                <a:ea typeface="DejaVu Sans"/>
              </a:rPr>
              <a:t>int </a:t>
            </a:r>
            <a:r>
              <a:rPr b="1" lang="en-US" sz="2000" spc="-1" strike="noStrike">
                <a:solidFill>
                  <a:srgbClr val="000000"/>
                </a:solidFill>
                <a:latin typeface="FreeMono"/>
                <a:ea typeface="DejaVu Sans"/>
              </a:rPr>
              <a:t>i, j, intArray[ 10 ], number;</a:t>
            </a:r>
            <a:endParaRPr b="0" lang="en-US" sz="2000" spc="-1" strike="noStrike">
              <a:latin typeface="Arial"/>
            </a:endParaRPr>
          </a:p>
          <a:p>
            <a:pPr marL="640080">
              <a:lnSpc>
                <a:spcPct val="100000"/>
              </a:lnSpc>
            </a:pPr>
            <a:r>
              <a:rPr b="1" lang="en-US" sz="2000" spc="-1" strike="noStrike">
                <a:solidFill>
                  <a:srgbClr val="0070c0"/>
                </a:solidFill>
                <a:latin typeface="FreeMono"/>
                <a:ea typeface="DejaVu Sans"/>
              </a:rPr>
              <a:t>float</a:t>
            </a:r>
            <a:r>
              <a:rPr b="1" lang="en-US" sz="2000" spc="-1" strike="noStrike">
                <a:solidFill>
                  <a:srgbClr val="000000"/>
                </a:solidFill>
                <a:latin typeface="FreeMono"/>
                <a:ea typeface="DejaVu Sans"/>
              </a:rPr>
              <a:t> floatArray[ 1000 ];</a:t>
            </a:r>
            <a:endParaRPr b="0" lang="en-US" sz="2000" spc="-1" strike="noStrike">
              <a:latin typeface="Arial"/>
            </a:endParaRPr>
          </a:p>
          <a:p>
            <a:pPr marL="640080">
              <a:lnSpc>
                <a:spcPct val="100000"/>
              </a:lnSpc>
            </a:pPr>
            <a:r>
              <a:rPr b="1" lang="en-US" sz="2000" spc="-1" strike="noStrike">
                <a:solidFill>
                  <a:srgbClr val="0070c0"/>
                </a:solidFill>
                <a:latin typeface="FreeMono"/>
                <a:ea typeface="DejaVu Sans"/>
              </a:rPr>
              <a:t>int </a:t>
            </a:r>
            <a:r>
              <a:rPr b="1" lang="en-US" sz="2000" spc="-1" strike="noStrike">
                <a:solidFill>
                  <a:srgbClr val="000000"/>
                </a:solidFill>
                <a:latin typeface="FreeMono"/>
                <a:ea typeface="DejaVu Sans"/>
              </a:rPr>
              <a:t>tableArray[ 3 ][ 5 ];  </a:t>
            </a:r>
            <a:r>
              <a:rPr b="1" lang="en-US" sz="2000" spc="-1" strike="noStrike">
                <a:solidFill>
                  <a:srgbClr val="00b050"/>
                </a:solidFill>
                <a:latin typeface="FreeMono"/>
                <a:ea typeface="DejaVu Sans"/>
              </a:rPr>
              <a:t>/* 3 rows by 5 columns */</a:t>
            </a:r>
            <a:endParaRPr b="0" lang="en-US" sz="2000" spc="-1" strike="noStrike">
              <a:latin typeface="Arial"/>
            </a:endParaRPr>
          </a:p>
          <a:p>
            <a:pPr marL="640080">
              <a:lnSpc>
                <a:spcPct val="100000"/>
              </a:lnSpc>
            </a:pPr>
            <a:endParaRPr b="0" lang="en-US" sz="2000" spc="-1" strike="noStrike">
              <a:latin typeface="Arial"/>
            </a:endParaRPr>
          </a:p>
          <a:p>
            <a:pPr marL="640080">
              <a:lnSpc>
                <a:spcPct val="100000"/>
              </a:lnSpc>
            </a:pPr>
            <a:r>
              <a:rPr b="1" lang="en-US" sz="2000" spc="-1" strike="noStrike">
                <a:solidFill>
                  <a:srgbClr val="00b050"/>
                </a:solidFill>
                <a:latin typeface="FreeMono"/>
                <a:ea typeface="DejaVu Sans"/>
              </a:rPr>
              <a:t>const </a:t>
            </a:r>
            <a:r>
              <a:rPr b="1" lang="en-US" sz="2000" spc="-1" strike="noStrike">
                <a:solidFill>
                  <a:srgbClr val="0070c0"/>
                </a:solidFill>
                <a:latin typeface="FreeMono"/>
                <a:ea typeface="DejaVu Sans"/>
              </a:rPr>
              <a:t>int </a:t>
            </a:r>
            <a:r>
              <a:rPr b="1" lang="en-US" sz="2000" spc="-1" strike="noStrike">
                <a:solidFill>
                  <a:srgbClr val="000000"/>
                </a:solidFill>
                <a:latin typeface="FreeMono"/>
                <a:ea typeface="DejaVu Sans"/>
              </a:rPr>
              <a:t>NROWS = 100;</a:t>
            </a:r>
            <a:endParaRPr b="0" lang="en-US" sz="2000" spc="-1" strike="noStrike">
              <a:latin typeface="Arial"/>
            </a:endParaRPr>
          </a:p>
          <a:p>
            <a:pPr marL="640080">
              <a:lnSpc>
                <a:spcPct val="100000"/>
              </a:lnSpc>
            </a:pPr>
            <a:r>
              <a:rPr b="1" lang="en-US" sz="2000" spc="-1" strike="noStrike">
                <a:solidFill>
                  <a:srgbClr val="00b050"/>
                </a:solidFill>
                <a:latin typeface="FreeMono"/>
                <a:ea typeface="DejaVu Sans"/>
              </a:rPr>
              <a:t>const </a:t>
            </a:r>
            <a:r>
              <a:rPr b="1" lang="en-US" sz="2000" spc="-1" strike="noStrike">
                <a:solidFill>
                  <a:srgbClr val="0070c0"/>
                </a:solidFill>
                <a:latin typeface="FreeMono"/>
                <a:ea typeface="DejaVu Sans"/>
              </a:rPr>
              <a:t>int </a:t>
            </a:r>
            <a:r>
              <a:rPr b="1" lang="en-US" sz="2000" spc="-1" strike="noStrike">
                <a:solidFill>
                  <a:srgbClr val="000000"/>
                </a:solidFill>
                <a:latin typeface="FreeMono"/>
                <a:ea typeface="DejaVu Sans"/>
              </a:rPr>
              <a:t>NCOLS = 200;</a:t>
            </a:r>
            <a:endParaRPr b="0" lang="en-US" sz="2000" spc="-1" strike="noStrike">
              <a:latin typeface="Arial"/>
            </a:endParaRPr>
          </a:p>
          <a:p>
            <a:pPr marL="640080">
              <a:lnSpc>
                <a:spcPct val="100000"/>
              </a:lnSpc>
            </a:pPr>
            <a:r>
              <a:rPr b="1" lang="en-US" sz="2000" spc="-1" strike="noStrike">
                <a:solidFill>
                  <a:srgbClr val="0070c0"/>
                </a:solidFill>
                <a:latin typeface="FreeMono"/>
                <a:ea typeface="DejaVu Sans"/>
              </a:rPr>
              <a:t>float</a:t>
            </a:r>
            <a:r>
              <a:rPr b="1" lang="en-US" sz="2000" spc="-1" strike="noStrike">
                <a:solidFill>
                  <a:srgbClr val="000000"/>
                </a:solidFill>
                <a:latin typeface="FreeMono"/>
                <a:ea typeface="DejaVu Sans"/>
              </a:rPr>
              <a:t> matrix[ NROWS ][ NCOLS ];</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p:txBody>
      </p:sp>
      <p:sp>
        <p:nvSpPr>
          <p:cNvPr id="231"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153763FC-DA1F-41FD-A759-69FA10F7ED6D}"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Array: Initializing Array</a:t>
            </a:r>
            <a:endParaRPr b="0" lang="en-US" sz="3200" spc="-1" strike="noStrike">
              <a:latin typeface="Arial"/>
            </a:endParaRPr>
          </a:p>
        </p:txBody>
      </p:sp>
      <p:sp>
        <p:nvSpPr>
          <p:cNvPr id="233"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2000" spc="-1" strike="noStrike">
                <a:solidFill>
                  <a:srgbClr val="000000"/>
                </a:solidFill>
                <a:latin typeface="FreeMono"/>
                <a:ea typeface="DejaVu Sans"/>
              </a:rPr>
              <a:t>{ </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4f81bd"/>
                </a:solidFill>
                <a:latin typeface="FreeMono"/>
                <a:ea typeface="DejaVu Sans"/>
              </a:rPr>
              <a:t>int </a:t>
            </a:r>
            <a:r>
              <a:rPr b="1" lang="en-US" sz="2000" spc="-1" strike="noStrike">
                <a:solidFill>
                  <a:srgbClr val="000000"/>
                </a:solidFill>
                <a:latin typeface="FreeMono"/>
                <a:ea typeface="DejaVu Sans"/>
              </a:rPr>
              <a:t>i =  5, intArray[ 6 ] = { 1, 2, 3, 4, 5, 6 }, k;</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4f81bd"/>
                </a:solidFill>
                <a:latin typeface="FreeMono"/>
                <a:ea typeface="DejaVu Sans"/>
              </a:rPr>
              <a:t>float</a:t>
            </a:r>
            <a:r>
              <a:rPr b="1" lang="en-US" sz="2000" spc="-1" strike="noStrike">
                <a:solidFill>
                  <a:srgbClr val="000000"/>
                </a:solidFill>
                <a:latin typeface="FreeMono"/>
                <a:ea typeface="DejaVu Sans"/>
              </a:rPr>
              <a:t> sum  = 0.0f,</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floatArray[ 100 ] = { 1.0f, 5.0f, 20.0f };</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4f81bd"/>
                </a:solidFill>
                <a:latin typeface="FreeMono"/>
                <a:ea typeface="DejaVu Sans"/>
              </a:rPr>
              <a:t>double</a:t>
            </a:r>
            <a:r>
              <a:rPr b="1" lang="en-US" sz="2000" spc="-1" strike="noStrike">
                <a:solidFill>
                  <a:srgbClr val="000000"/>
                </a:solidFill>
                <a:latin typeface="FreeMono"/>
                <a:ea typeface="DejaVu Sans"/>
              </a:rPr>
              <a:t>  piFractions[ ] = {3.141592654,</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1.570796327, 0.785398163};</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4f81bd"/>
                </a:solidFill>
                <a:latin typeface="FreeMono"/>
                <a:ea typeface="DejaVu Sans"/>
              </a:rPr>
              <a:t>int </a:t>
            </a:r>
            <a:r>
              <a:rPr b="1" lang="en-US" sz="2000" spc="-1" strike="noStrike">
                <a:solidFill>
                  <a:srgbClr val="000000"/>
                </a:solidFill>
                <a:latin typeface="FreeMono"/>
                <a:ea typeface="DejaVu Sans"/>
              </a:rPr>
              <a:t>numbers[100] = {1, 2, 3, [10] = 10, 11, 12,</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[60] = 50, [42] = 420 };</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p:txBody>
      </p:sp>
      <p:sp>
        <p:nvSpPr>
          <p:cNvPr id="234"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B6B1AF76-117C-4C07-9475-FFA41B556B89}"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Array</a:t>
            </a:r>
            <a:endParaRPr b="0" lang="en-US" sz="3200" spc="-1" strike="noStrike">
              <a:latin typeface="Arial"/>
            </a:endParaRPr>
          </a:p>
        </p:txBody>
      </p:sp>
      <p:sp>
        <p:nvSpPr>
          <p:cNvPr id="236" name="CustomShape 2"/>
          <p:cNvSpPr/>
          <p:nvPr/>
        </p:nvSpPr>
        <p:spPr>
          <a:xfrm>
            <a:off x="838080" y="1459440"/>
            <a:ext cx="10514880" cy="4716720"/>
          </a:xfrm>
          <a:prstGeom prst="rect">
            <a:avLst/>
          </a:prstGeom>
          <a:noFill/>
          <a:ln w="0">
            <a:noFill/>
          </a:ln>
        </p:spPr>
        <p:style>
          <a:lnRef idx="0"/>
          <a:fillRef idx="0"/>
          <a:effectRef idx="0"/>
          <a:fontRef idx="minor"/>
        </p:style>
        <p:txBody>
          <a:bodyPr lIns="90000" rIns="90000" tIns="45000" bIns="45000">
            <a:noAutofit/>
          </a:bodyPr>
          <a:p>
            <a:pPr marL="108000">
              <a:lnSpc>
                <a:spcPct val="150000"/>
              </a:lnSpc>
              <a:spcBef>
                <a:spcPts val="1001"/>
              </a:spcBef>
            </a:pPr>
            <a:r>
              <a:rPr b="0" lang="en-US" sz="2800" spc="-1" strike="noStrike">
                <a:solidFill>
                  <a:srgbClr val="000000"/>
                </a:solidFill>
                <a:latin typeface="Times New Roman"/>
                <a:ea typeface="DejaVu Sans"/>
              </a:rPr>
              <a:t>int arr[count];</a:t>
            </a:r>
            <a:endParaRPr b="0" lang="en-US" sz="2800" spc="-1" strike="noStrike">
              <a:latin typeface="Arial"/>
            </a:endParaRPr>
          </a:p>
        </p:txBody>
      </p:sp>
      <p:sp>
        <p:nvSpPr>
          <p:cNvPr id="237"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138584D1-E411-44AF-B1FC-6A823F01B937}" type="slidenum">
              <a:rPr b="0" lang="en-US" sz="1200" spc="-1" strike="noStrike">
                <a:solidFill>
                  <a:srgbClr val="8b8b8b"/>
                </a:solidFill>
                <a:latin typeface="Calibri"/>
                <a:ea typeface="DejaVu Sans"/>
              </a:rPr>
              <a:t>3</a:t>
            </a:fld>
            <a:endParaRPr b="0" lang="en-US" sz="1200" spc="-1" strike="noStrike">
              <a:latin typeface="Times New Roman"/>
            </a:endParaRPr>
          </a:p>
        </p:txBody>
      </p:sp>
      <p:pic>
        <p:nvPicPr>
          <p:cNvPr id="238" name="Picture 2" descr=""/>
          <p:cNvPicPr/>
          <p:nvPr/>
        </p:nvPicPr>
        <p:blipFill>
          <a:blip r:embed="rId1"/>
          <a:stretch/>
        </p:blipFill>
        <p:spPr>
          <a:xfrm>
            <a:off x="3072960" y="2362320"/>
            <a:ext cx="6045120" cy="3352680"/>
          </a:xfrm>
          <a:prstGeom prst="rect">
            <a:avLst/>
          </a:prstGeom>
          <a:ln w="0">
            <a:noFill/>
          </a:ln>
        </p:spPr>
      </p:pic>
      <p:sp>
        <p:nvSpPr>
          <p:cNvPr id="239" name="CustomShape 4"/>
          <p:cNvSpPr/>
          <p:nvPr/>
        </p:nvSpPr>
        <p:spPr>
          <a:xfrm>
            <a:off x="2743200" y="3821760"/>
            <a:ext cx="99036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0</a:t>
            </a:r>
            <a:endParaRPr b="0" lang="en-US" sz="1800" spc="-1" strike="noStrike">
              <a:latin typeface="Arial"/>
            </a:endParaRPr>
          </a:p>
        </p:txBody>
      </p:sp>
      <p:sp>
        <p:nvSpPr>
          <p:cNvPr id="240" name="CustomShape 5"/>
          <p:cNvSpPr/>
          <p:nvPr/>
        </p:nvSpPr>
        <p:spPr>
          <a:xfrm>
            <a:off x="7086600" y="3814560"/>
            <a:ext cx="327564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sizeof(int)  x count</a:t>
            </a:r>
            <a:endParaRPr b="0" lang="en-US" sz="1800" spc="-1" strike="noStrike">
              <a:latin typeface="Arial"/>
            </a:endParaRPr>
          </a:p>
        </p:txBody>
      </p:sp>
      <p:sp>
        <p:nvSpPr>
          <p:cNvPr id="241" name="CustomShape 6"/>
          <p:cNvSpPr/>
          <p:nvPr/>
        </p:nvSpPr>
        <p:spPr>
          <a:xfrm>
            <a:off x="1219320" y="2819520"/>
            <a:ext cx="761760" cy="364680"/>
          </a:xfrm>
          <a:prstGeom prst="rect">
            <a:avLst/>
          </a:prstGeom>
          <a:noFill/>
          <a:ln w="0">
            <a:solidFill>
              <a:schemeClr val="tx1"/>
            </a:solid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arr</a:t>
            </a:r>
            <a:endParaRPr b="0" lang="en-US" sz="1800" spc="-1" strike="noStrike">
              <a:latin typeface="Arial"/>
            </a:endParaRPr>
          </a:p>
        </p:txBody>
      </p:sp>
      <p:sp>
        <p:nvSpPr>
          <p:cNvPr id="242" name="CustomShape 7"/>
          <p:cNvSpPr/>
          <p:nvPr/>
        </p:nvSpPr>
        <p:spPr>
          <a:xfrm>
            <a:off x="1981080" y="3004200"/>
            <a:ext cx="1091520" cy="360"/>
          </a:xfrm>
          <a:custGeom>
            <a:avLst/>
            <a:gdLst/>
            <a:ahLst/>
            <a:rect l="l" t="t" r="r" b="b"/>
            <a:pathLst>
              <a:path w="21600" h="21600">
                <a:moveTo>
                  <a:pt x="0" y="0"/>
                </a:moveTo>
                <a:lnTo>
                  <a:pt x="21600" y="21600"/>
                </a:lnTo>
              </a:path>
            </a:pathLst>
          </a:custGeom>
          <a:noFill/>
          <a:ln w="57150">
            <a:solidFill>
              <a:srgbClr val="4a7ebb"/>
            </a:solidFill>
            <a:tailEnd len="med" type="arrow"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Array</a:t>
            </a:r>
            <a:endParaRPr b="0" lang="en-US" sz="3200" spc="-1" strike="noStrike">
              <a:latin typeface="Arial"/>
            </a:endParaRPr>
          </a:p>
        </p:txBody>
      </p:sp>
      <p:sp>
        <p:nvSpPr>
          <p:cNvPr id="244" name="CustomShape 2"/>
          <p:cNvSpPr/>
          <p:nvPr/>
        </p:nvSpPr>
        <p:spPr>
          <a:xfrm>
            <a:off x="838080" y="1459440"/>
            <a:ext cx="10514880" cy="4716720"/>
          </a:xfrm>
          <a:prstGeom prst="rect">
            <a:avLst/>
          </a:prstGeom>
          <a:noFill/>
          <a:ln w="0">
            <a:noFill/>
          </a:ln>
        </p:spPr>
        <p:style>
          <a:lnRef idx="0"/>
          <a:fillRef idx="0"/>
          <a:effectRef idx="0"/>
          <a:fontRef idx="minor"/>
        </p:style>
        <p:txBody>
          <a:bodyPr lIns="90000" rIns="90000" tIns="45000" bIns="45000">
            <a:noAutofit/>
          </a:bodyPr>
          <a:p>
            <a:pPr marL="108000">
              <a:lnSpc>
                <a:spcPct val="150000"/>
              </a:lnSpc>
              <a:spcBef>
                <a:spcPts val="1001"/>
              </a:spcBef>
            </a:pPr>
            <a:r>
              <a:rPr b="0" lang="en-US" sz="2800" spc="-1" strike="noStrike">
                <a:solidFill>
                  <a:srgbClr val="000000"/>
                </a:solidFill>
                <a:latin typeface="Times New Roman"/>
                <a:ea typeface="DejaVu Sans"/>
              </a:rPr>
              <a:t>int arr[count];</a:t>
            </a:r>
            <a:endParaRPr b="0" lang="en-US" sz="2800" spc="-1" strike="noStrike">
              <a:latin typeface="Arial"/>
            </a:endParaRPr>
          </a:p>
        </p:txBody>
      </p:sp>
      <p:sp>
        <p:nvSpPr>
          <p:cNvPr id="245"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85339508-79B2-4386-BC58-D69F9BB6A6D6}" type="slidenum">
              <a:rPr b="0" lang="en-US" sz="1200" spc="-1" strike="noStrike">
                <a:solidFill>
                  <a:srgbClr val="8b8b8b"/>
                </a:solidFill>
                <a:latin typeface="Calibri"/>
                <a:ea typeface="DejaVu Sans"/>
              </a:rPr>
              <a:t>3</a:t>
            </a:fld>
            <a:endParaRPr b="0" lang="en-US" sz="1200" spc="-1" strike="noStrike">
              <a:latin typeface="Times New Roman"/>
            </a:endParaRPr>
          </a:p>
        </p:txBody>
      </p:sp>
      <p:pic>
        <p:nvPicPr>
          <p:cNvPr id="246" name="Picture 2" descr=""/>
          <p:cNvPicPr/>
          <p:nvPr/>
        </p:nvPicPr>
        <p:blipFill>
          <a:blip r:embed="rId1"/>
          <a:stretch/>
        </p:blipFill>
        <p:spPr>
          <a:xfrm>
            <a:off x="3072960" y="2362320"/>
            <a:ext cx="6045120" cy="3352680"/>
          </a:xfrm>
          <a:prstGeom prst="rect">
            <a:avLst/>
          </a:prstGeom>
          <a:ln w="0">
            <a:noFill/>
          </a:ln>
        </p:spPr>
      </p:pic>
      <p:sp>
        <p:nvSpPr>
          <p:cNvPr id="247" name="CustomShape 4"/>
          <p:cNvSpPr/>
          <p:nvPr/>
        </p:nvSpPr>
        <p:spPr>
          <a:xfrm>
            <a:off x="2743200" y="3821760"/>
            <a:ext cx="99036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0</a:t>
            </a:r>
            <a:endParaRPr b="0" lang="en-US" sz="1800" spc="-1" strike="noStrike">
              <a:latin typeface="Arial"/>
            </a:endParaRPr>
          </a:p>
        </p:txBody>
      </p:sp>
      <p:sp>
        <p:nvSpPr>
          <p:cNvPr id="248" name="CustomShape 5"/>
          <p:cNvSpPr/>
          <p:nvPr/>
        </p:nvSpPr>
        <p:spPr>
          <a:xfrm>
            <a:off x="7086600" y="3814560"/>
            <a:ext cx="327564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sizeof(int)  x count</a:t>
            </a:r>
            <a:endParaRPr b="0" lang="en-US" sz="1800" spc="-1" strike="noStrike">
              <a:latin typeface="Arial"/>
            </a:endParaRPr>
          </a:p>
        </p:txBody>
      </p:sp>
      <p:sp>
        <p:nvSpPr>
          <p:cNvPr id="249" name="CustomShape 6"/>
          <p:cNvSpPr/>
          <p:nvPr/>
        </p:nvSpPr>
        <p:spPr>
          <a:xfrm>
            <a:off x="1219320" y="2819520"/>
            <a:ext cx="761760" cy="364680"/>
          </a:xfrm>
          <a:prstGeom prst="rect">
            <a:avLst/>
          </a:prstGeom>
          <a:noFill/>
          <a:ln w="0">
            <a:solidFill>
              <a:schemeClr val="tx1"/>
            </a:solid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arr</a:t>
            </a:r>
            <a:endParaRPr b="0" lang="en-US" sz="1800" spc="-1" strike="noStrike">
              <a:latin typeface="Arial"/>
            </a:endParaRPr>
          </a:p>
        </p:txBody>
      </p:sp>
      <p:sp>
        <p:nvSpPr>
          <p:cNvPr id="250" name="CustomShape 7"/>
          <p:cNvSpPr/>
          <p:nvPr/>
        </p:nvSpPr>
        <p:spPr>
          <a:xfrm>
            <a:off x="1981080" y="3004200"/>
            <a:ext cx="1091520" cy="360"/>
          </a:xfrm>
          <a:custGeom>
            <a:avLst/>
            <a:gdLst/>
            <a:ahLst/>
            <a:rect l="l" t="t" r="r" b="b"/>
            <a:pathLst>
              <a:path w="21600" h="21600">
                <a:moveTo>
                  <a:pt x="0" y="0"/>
                </a:moveTo>
                <a:lnTo>
                  <a:pt x="21600" y="21600"/>
                </a:lnTo>
              </a:path>
            </a:pathLst>
          </a:custGeom>
          <a:noFill/>
          <a:ln w="57150">
            <a:solidFill>
              <a:srgbClr val="4a7ebb"/>
            </a:solidFill>
            <a:tailEnd len="med" type="arrow" w="med"/>
          </a:ln>
        </p:spPr>
        <p:style>
          <a:lnRef idx="1">
            <a:schemeClr val="accent1"/>
          </a:lnRef>
          <a:fillRef idx="0">
            <a:schemeClr val="accent1"/>
          </a:fillRef>
          <a:effectRef idx="0">
            <a:schemeClr val="accent1"/>
          </a:effectRef>
          <a:fontRef idx="minor"/>
        </p:style>
      </p:sp>
      <p:sp>
        <p:nvSpPr>
          <p:cNvPr id="251" name="CustomShape 8"/>
          <p:cNvSpPr/>
          <p:nvPr/>
        </p:nvSpPr>
        <p:spPr>
          <a:xfrm>
            <a:off x="3809880" y="1567800"/>
            <a:ext cx="914040" cy="364680"/>
          </a:xfrm>
          <a:prstGeom prst="rect">
            <a:avLst/>
          </a:prstGeom>
          <a:noFill/>
          <a:ln w="0">
            <a:solidFill>
              <a:schemeClr val="tx1"/>
            </a:solid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arr + 1</a:t>
            </a:r>
            <a:endParaRPr b="0" lang="en-US" sz="1800" spc="-1" strike="noStrike">
              <a:latin typeface="Arial"/>
            </a:endParaRPr>
          </a:p>
        </p:txBody>
      </p:sp>
      <p:sp>
        <p:nvSpPr>
          <p:cNvPr id="252" name="CustomShape 9"/>
          <p:cNvSpPr/>
          <p:nvPr/>
        </p:nvSpPr>
        <p:spPr>
          <a:xfrm>
            <a:off x="4267080" y="1937160"/>
            <a:ext cx="360" cy="653040"/>
          </a:xfrm>
          <a:custGeom>
            <a:avLst/>
            <a:gdLst/>
            <a:ahLst/>
            <a:rect l="l" t="t" r="r" b="b"/>
            <a:pathLst>
              <a:path w="21600" h="21600">
                <a:moveTo>
                  <a:pt x="0" y="0"/>
                </a:moveTo>
                <a:lnTo>
                  <a:pt x="21600" y="21600"/>
                </a:lnTo>
              </a:path>
            </a:pathLst>
          </a:custGeom>
          <a:noFill/>
          <a:ln w="57150">
            <a:solidFill>
              <a:srgbClr val="4a7ebb"/>
            </a:solidFill>
            <a:tailEnd len="med" type="arrow" w="med"/>
          </a:ln>
        </p:spPr>
        <p:style>
          <a:lnRef idx="1">
            <a:schemeClr val="accent1"/>
          </a:lnRef>
          <a:fillRef idx="0">
            <a:schemeClr val="accent1"/>
          </a:fillRef>
          <a:effectRef idx="0">
            <a:schemeClr val="accent1"/>
          </a:effectRef>
          <a:fontRef idx="minor"/>
        </p:style>
      </p:sp>
      <p:sp>
        <p:nvSpPr>
          <p:cNvPr id="253" name="CustomShape 10"/>
          <p:cNvSpPr/>
          <p:nvPr/>
        </p:nvSpPr>
        <p:spPr>
          <a:xfrm>
            <a:off x="4876920" y="1567800"/>
            <a:ext cx="914040" cy="364680"/>
          </a:xfrm>
          <a:prstGeom prst="rect">
            <a:avLst/>
          </a:prstGeom>
          <a:noFill/>
          <a:ln w="0">
            <a:solidFill>
              <a:schemeClr val="tx1"/>
            </a:solid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arr + 2</a:t>
            </a:r>
            <a:endParaRPr b="0" lang="en-US" sz="1800" spc="-1" strike="noStrike">
              <a:latin typeface="Arial"/>
            </a:endParaRPr>
          </a:p>
        </p:txBody>
      </p:sp>
      <p:sp>
        <p:nvSpPr>
          <p:cNvPr id="254" name="CustomShape 11"/>
          <p:cNvSpPr/>
          <p:nvPr/>
        </p:nvSpPr>
        <p:spPr>
          <a:xfrm>
            <a:off x="5334120" y="1937160"/>
            <a:ext cx="360" cy="653040"/>
          </a:xfrm>
          <a:custGeom>
            <a:avLst/>
            <a:gdLst/>
            <a:ahLst/>
            <a:rect l="l" t="t" r="r" b="b"/>
            <a:pathLst>
              <a:path w="21600" h="21600">
                <a:moveTo>
                  <a:pt x="0" y="0"/>
                </a:moveTo>
                <a:lnTo>
                  <a:pt x="21600" y="21600"/>
                </a:lnTo>
              </a:path>
            </a:pathLst>
          </a:custGeom>
          <a:noFill/>
          <a:ln w="57150">
            <a:solidFill>
              <a:srgbClr val="4a7ebb"/>
            </a:solidFill>
            <a:tailEnd len="med" type="arrow" w="med"/>
          </a:ln>
        </p:spPr>
        <p:style>
          <a:lnRef idx="1">
            <a:schemeClr val="accent1"/>
          </a:lnRef>
          <a:fillRef idx="0">
            <a:schemeClr val="accent1"/>
          </a:fillRef>
          <a:effectRef idx="0">
            <a:schemeClr val="accent1"/>
          </a:effectRef>
          <a:fontRef idx="minor"/>
        </p:style>
      </p:sp>
      <p:sp>
        <p:nvSpPr>
          <p:cNvPr id="255" name="CustomShape 12"/>
          <p:cNvSpPr/>
          <p:nvPr/>
        </p:nvSpPr>
        <p:spPr>
          <a:xfrm>
            <a:off x="7162920" y="1523880"/>
            <a:ext cx="914040" cy="364680"/>
          </a:xfrm>
          <a:prstGeom prst="rect">
            <a:avLst/>
          </a:prstGeom>
          <a:noFill/>
          <a:ln w="0">
            <a:solidFill>
              <a:schemeClr val="tx1"/>
            </a:solid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arr + n</a:t>
            </a:r>
            <a:endParaRPr b="0" lang="en-US" sz="1800" spc="-1" strike="noStrike">
              <a:latin typeface="Arial"/>
            </a:endParaRPr>
          </a:p>
        </p:txBody>
      </p:sp>
      <p:sp>
        <p:nvSpPr>
          <p:cNvPr id="256" name="CustomShape 13"/>
          <p:cNvSpPr/>
          <p:nvPr/>
        </p:nvSpPr>
        <p:spPr>
          <a:xfrm>
            <a:off x="7620120" y="1893240"/>
            <a:ext cx="360" cy="653040"/>
          </a:xfrm>
          <a:custGeom>
            <a:avLst/>
            <a:gdLst/>
            <a:ahLst/>
            <a:rect l="l" t="t" r="r" b="b"/>
            <a:pathLst>
              <a:path w="21600" h="21600">
                <a:moveTo>
                  <a:pt x="0" y="0"/>
                </a:moveTo>
                <a:lnTo>
                  <a:pt x="21600" y="21600"/>
                </a:lnTo>
              </a:path>
            </a:pathLst>
          </a:custGeom>
          <a:noFill/>
          <a:ln w="57150">
            <a:solidFill>
              <a:srgbClr val="4a7ebb"/>
            </a:solidFill>
            <a:tailEnd len="med" type="arrow" w="med"/>
          </a:ln>
        </p:spPr>
        <p:style>
          <a:lnRef idx="1">
            <a:schemeClr val="accent1"/>
          </a:lnRef>
          <a:fillRef idx="0">
            <a:schemeClr val="accent1"/>
          </a:fillRef>
          <a:effectRef idx="0">
            <a:schemeClr val="accent1"/>
          </a:effectRef>
          <a:fontRef idx="minor"/>
        </p:style>
      </p:sp>
      <p:sp>
        <p:nvSpPr>
          <p:cNvPr id="257" name="CustomShape 14"/>
          <p:cNvSpPr/>
          <p:nvPr/>
        </p:nvSpPr>
        <p:spPr>
          <a:xfrm>
            <a:off x="6019920" y="1567800"/>
            <a:ext cx="914040" cy="4561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en-US" sz="2400" spc="-1" strike="noStrike">
                <a:solidFill>
                  <a:srgbClr val="000000"/>
                </a:solidFill>
                <a:latin typeface="Arial"/>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Array: 2d Array memory layout</a:t>
            </a:r>
            <a:endParaRPr b="0" lang="en-US" sz="3200" spc="-1" strike="noStrike">
              <a:latin typeface="Arial"/>
            </a:endParaRPr>
          </a:p>
        </p:txBody>
      </p:sp>
      <p:sp>
        <p:nvSpPr>
          <p:cNvPr id="259" name="CustomShape 2"/>
          <p:cNvSpPr/>
          <p:nvPr/>
        </p:nvSpPr>
        <p:spPr>
          <a:xfrm>
            <a:off x="838080" y="1459440"/>
            <a:ext cx="10514880" cy="4716720"/>
          </a:xfrm>
          <a:prstGeom prst="rect">
            <a:avLst/>
          </a:prstGeom>
          <a:noFill/>
          <a:ln w="0">
            <a:noFill/>
          </a:ln>
        </p:spPr>
        <p:style>
          <a:lnRef idx="0"/>
          <a:fillRef idx="0"/>
          <a:effectRef idx="0"/>
          <a:fontRef idx="minor"/>
        </p:style>
        <p:txBody>
          <a:bodyPr lIns="90000" rIns="90000" tIns="45000" bIns="45000">
            <a:noAutofit/>
          </a:bodyPr>
          <a:p>
            <a:pPr marL="108000">
              <a:lnSpc>
                <a:spcPct val="150000"/>
              </a:lnSpc>
              <a:spcBef>
                <a:spcPts val="1001"/>
              </a:spcBef>
            </a:pPr>
            <a:r>
              <a:rPr b="0" lang="en-US" sz="2800" spc="-1" strike="noStrike">
                <a:solidFill>
                  <a:srgbClr val="000000"/>
                </a:solidFill>
                <a:latin typeface="Times New Roman"/>
                <a:ea typeface="DejaVu Sans"/>
              </a:rPr>
              <a:t>char mat[row][col]; // row = 3, col = 5</a:t>
            </a:r>
            <a:endParaRPr b="0" lang="en-US" sz="2800" spc="-1" strike="noStrike">
              <a:latin typeface="Arial"/>
            </a:endParaRPr>
          </a:p>
        </p:txBody>
      </p:sp>
      <p:sp>
        <p:nvSpPr>
          <p:cNvPr id="260"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217A8565-5852-4CD1-BBE1-14D9F2E1D4FA}" type="slidenum">
              <a:rPr b="0" lang="en-US" sz="1200" spc="-1" strike="noStrike">
                <a:solidFill>
                  <a:srgbClr val="8b8b8b"/>
                </a:solidFill>
                <a:latin typeface="Calibri"/>
                <a:ea typeface="DejaVu Sans"/>
              </a:rPr>
              <a:t>3</a:t>
            </a:fld>
            <a:endParaRPr b="0" lang="en-US" sz="1200" spc="-1" strike="noStrike">
              <a:latin typeface="Times New Roman"/>
            </a:endParaRPr>
          </a:p>
        </p:txBody>
      </p:sp>
      <p:pic>
        <p:nvPicPr>
          <p:cNvPr id="261" name="Picture 2" descr=""/>
          <p:cNvPicPr/>
          <p:nvPr/>
        </p:nvPicPr>
        <p:blipFill>
          <a:blip r:embed="rId1"/>
          <a:stretch/>
        </p:blipFill>
        <p:spPr>
          <a:xfrm>
            <a:off x="3072960" y="2362320"/>
            <a:ext cx="6045120" cy="3352680"/>
          </a:xfrm>
          <a:prstGeom prst="rect">
            <a:avLst/>
          </a:prstGeom>
          <a:ln w="0">
            <a:noFill/>
          </a:ln>
        </p:spPr>
      </p:pic>
      <p:sp>
        <p:nvSpPr>
          <p:cNvPr id="262" name="CustomShape 4"/>
          <p:cNvSpPr/>
          <p:nvPr/>
        </p:nvSpPr>
        <p:spPr>
          <a:xfrm>
            <a:off x="2743200" y="3821760"/>
            <a:ext cx="99036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0</a:t>
            </a:r>
            <a:endParaRPr b="0" lang="en-US" sz="1800" spc="-1" strike="noStrike">
              <a:latin typeface="Arial"/>
            </a:endParaRPr>
          </a:p>
        </p:txBody>
      </p:sp>
      <p:sp>
        <p:nvSpPr>
          <p:cNvPr id="263" name="CustomShape 5"/>
          <p:cNvSpPr/>
          <p:nvPr/>
        </p:nvSpPr>
        <p:spPr>
          <a:xfrm>
            <a:off x="8077320" y="3814560"/>
            <a:ext cx="1523880" cy="6382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row x col x sizeof(char)</a:t>
            </a:r>
            <a:endParaRPr b="0" lang="en-US" sz="1800" spc="-1" strike="noStrike">
              <a:latin typeface="Arial"/>
            </a:endParaRPr>
          </a:p>
        </p:txBody>
      </p:sp>
      <p:sp>
        <p:nvSpPr>
          <p:cNvPr id="264" name="TextShape 6"/>
          <p:cNvSpPr txBox="1"/>
          <p:nvPr/>
        </p:nvSpPr>
        <p:spPr>
          <a:xfrm>
            <a:off x="838440" y="5258160"/>
            <a:ext cx="3962520" cy="674280"/>
          </a:xfrm>
          <a:prstGeom prst="rect">
            <a:avLst/>
          </a:prstGeom>
          <a:noFill/>
          <a:ln w="0">
            <a:noFill/>
          </a:ln>
        </p:spPr>
        <p:txBody>
          <a:bodyPr lIns="90000" rIns="90000" tIns="45000" bIns="45000">
            <a:noAutofit/>
          </a:bodyPr>
          <a:p>
            <a:pPr>
              <a:lnSpc>
                <a:spcPct val="100000"/>
              </a:lnSpc>
              <a:spcBef>
                <a:spcPts val="283"/>
              </a:spcBef>
              <a:spcAft>
                <a:spcPts val="283"/>
              </a:spcAft>
            </a:pPr>
            <a:r>
              <a:rPr b="0" lang="en-US" sz="1800" spc="-1" strike="noStrike">
                <a:latin typeface="Arial"/>
              </a:rPr>
              <a:t>* sizeof(char) = 1 Byte</a:t>
            </a:r>
            <a:endParaRPr b="0" lang="en-US" sz="1800" spc="-1" strike="noStrike">
              <a:latin typeface="Arial"/>
              <a:ea typeface="Arial Unicode MS"/>
            </a:endParaRPr>
          </a:p>
          <a:p>
            <a:pPr>
              <a:lnSpc>
                <a:spcPct val="100000"/>
              </a:lnSpc>
              <a:spcBef>
                <a:spcPts val="283"/>
              </a:spcBef>
              <a:spcAft>
                <a:spcPts val="283"/>
              </a:spcAft>
            </a:pPr>
            <a:r>
              <a:rPr b="0" lang="en-US" sz="1800" spc="-1" strike="noStrike">
                <a:latin typeface="Arial"/>
              </a:rPr>
              <a:t>* C supports row-major arrays</a:t>
            </a:r>
            <a:endParaRPr b="0" lang="en-US" sz="1800" spc="-1" strike="noStrike">
              <a:latin typeface="Arial"/>
              <a:ea typeface="Arial Unicode MS"/>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Array: 2d Array memory layout</a:t>
            </a:r>
            <a:endParaRPr b="0" lang="en-US" sz="3200" spc="-1" strike="noStrike">
              <a:latin typeface="Arial"/>
            </a:endParaRPr>
          </a:p>
        </p:txBody>
      </p:sp>
      <p:sp>
        <p:nvSpPr>
          <p:cNvPr id="266" name="CustomShape 2"/>
          <p:cNvSpPr/>
          <p:nvPr/>
        </p:nvSpPr>
        <p:spPr>
          <a:xfrm>
            <a:off x="838080" y="1459440"/>
            <a:ext cx="10514880" cy="4716720"/>
          </a:xfrm>
          <a:prstGeom prst="rect">
            <a:avLst/>
          </a:prstGeom>
          <a:noFill/>
          <a:ln w="0">
            <a:noFill/>
          </a:ln>
        </p:spPr>
        <p:style>
          <a:lnRef idx="0"/>
          <a:fillRef idx="0"/>
          <a:effectRef idx="0"/>
          <a:fontRef idx="minor"/>
        </p:style>
        <p:txBody>
          <a:bodyPr lIns="90000" rIns="90000" tIns="45000" bIns="45000">
            <a:noAutofit/>
          </a:bodyPr>
          <a:p>
            <a:pPr marL="108000">
              <a:lnSpc>
                <a:spcPct val="150000"/>
              </a:lnSpc>
              <a:spcBef>
                <a:spcPts val="1001"/>
              </a:spcBef>
            </a:pPr>
            <a:r>
              <a:rPr b="0" lang="en-US" sz="2800" spc="-1" strike="noStrike">
                <a:solidFill>
                  <a:srgbClr val="000000"/>
                </a:solidFill>
                <a:latin typeface="Crimson"/>
                <a:ea typeface="DejaVu Sans"/>
              </a:rPr>
              <a:t>char mat[row][col]; // row = 3, col = 5</a:t>
            </a:r>
            <a:endParaRPr b="0" lang="en-US" sz="2800" spc="-1" strike="noStrike">
              <a:latin typeface="Crimson"/>
            </a:endParaRPr>
          </a:p>
        </p:txBody>
      </p:sp>
      <p:sp>
        <p:nvSpPr>
          <p:cNvPr id="267"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78FC6039-1D31-4576-9CD4-3C04235133F0}" type="slidenum">
              <a:rPr b="0" lang="en-US" sz="1200" spc="-1" strike="noStrike">
                <a:solidFill>
                  <a:srgbClr val="8b8b8b"/>
                </a:solidFill>
                <a:latin typeface="Calibri"/>
                <a:ea typeface="DejaVu Sans"/>
              </a:rPr>
              <a:t>3</a:t>
            </a:fld>
            <a:endParaRPr b="0" lang="en-US" sz="1200" spc="-1" strike="noStrike">
              <a:latin typeface="Times New Roman"/>
            </a:endParaRPr>
          </a:p>
        </p:txBody>
      </p:sp>
      <p:pic>
        <p:nvPicPr>
          <p:cNvPr id="268" name="Picture 2" descr=""/>
          <p:cNvPicPr/>
          <p:nvPr/>
        </p:nvPicPr>
        <p:blipFill>
          <a:blip r:embed="rId1"/>
          <a:stretch/>
        </p:blipFill>
        <p:spPr>
          <a:xfrm>
            <a:off x="3072960" y="2362320"/>
            <a:ext cx="6045120" cy="3352680"/>
          </a:xfrm>
          <a:prstGeom prst="rect">
            <a:avLst/>
          </a:prstGeom>
          <a:ln w="0">
            <a:noFill/>
          </a:ln>
        </p:spPr>
      </p:pic>
      <p:sp>
        <p:nvSpPr>
          <p:cNvPr id="269" name="CustomShape 4"/>
          <p:cNvSpPr/>
          <p:nvPr/>
        </p:nvSpPr>
        <p:spPr>
          <a:xfrm rot="106200">
            <a:off x="4269240" y="3840120"/>
            <a:ext cx="1448640" cy="63900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col x sizeof(char)</a:t>
            </a:r>
            <a:endParaRPr b="0" lang="en-US" sz="1800" spc="-1" strike="noStrike">
              <a:latin typeface="Arial"/>
            </a:endParaRPr>
          </a:p>
        </p:txBody>
      </p:sp>
      <p:sp>
        <p:nvSpPr>
          <p:cNvPr id="270" name="CustomShape 5"/>
          <p:cNvSpPr/>
          <p:nvPr/>
        </p:nvSpPr>
        <p:spPr>
          <a:xfrm>
            <a:off x="2743200" y="3809880"/>
            <a:ext cx="99036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0</a:t>
            </a:r>
            <a:endParaRPr b="0" lang="en-US" sz="1800" spc="-1" strike="noStrike">
              <a:latin typeface="Arial"/>
            </a:endParaRPr>
          </a:p>
        </p:txBody>
      </p:sp>
      <p:sp>
        <p:nvSpPr>
          <p:cNvPr id="271" name="CustomShape 6"/>
          <p:cNvSpPr/>
          <p:nvPr/>
        </p:nvSpPr>
        <p:spPr>
          <a:xfrm>
            <a:off x="6220800" y="3868200"/>
            <a:ext cx="1371600" cy="63900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2 x col x </a:t>
            </a:r>
            <a:r>
              <a:rPr b="0" lang="en-US" sz="1800" spc="-1" strike="noStrike">
                <a:solidFill>
                  <a:srgbClr val="000000"/>
                </a:solidFill>
                <a:latin typeface="Arial"/>
                <a:ea typeface="DejaVu Sans"/>
              </a:rPr>
              <a:t>sizeof(char)</a:t>
            </a:r>
            <a:endParaRPr b="0" lang="en-US" sz="1800" spc="-1" strike="noStrike">
              <a:latin typeface="Arial"/>
            </a:endParaRPr>
          </a:p>
        </p:txBody>
      </p:sp>
      <p:sp>
        <p:nvSpPr>
          <p:cNvPr id="272" name="CustomShape 7"/>
          <p:cNvSpPr/>
          <p:nvPr/>
        </p:nvSpPr>
        <p:spPr>
          <a:xfrm>
            <a:off x="8077320" y="3814560"/>
            <a:ext cx="1447560" cy="6382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row x col x sizeof(char)</a:t>
            </a:r>
            <a:endParaRPr b="0" lang="en-US" sz="1800" spc="-1" strike="noStrike">
              <a:latin typeface="Arial"/>
            </a:endParaRPr>
          </a:p>
        </p:txBody>
      </p:sp>
      <p:sp>
        <p:nvSpPr>
          <p:cNvPr id="273" name="TextShape 8"/>
          <p:cNvSpPr txBox="1"/>
          <p:nvPr/>
        </p:nvSpPr>
        <p:spPr>
          <a:xfrm>
            <a:off x="838080" y="5257800"/>
            <a:ext cx="3962520" cy="674280"/>
          </a:xfrm>
          <a:prstGeom prst="rect">
            <a:avLst/>
          </a:prstGeom>
          <a:noFill/>
          <a:ln w="0">
            <a:noFill/>
          </a:ln>
        </p:spPr>
        <p:txBody>
          <a:bodyPr lIns="90000" rIns="90000" tIns="45000" bIns="45000">
            <a:noAutofit/>
          </a:bodyPr>
          <a:p>
            <a:pPr>
              <a:lnSpc>
                <a:spcPct val="100000"/>
              </a:lnSpc>
              <a:spcBef>
                <a:spcPts val="283"/>
              </a:spcBef>
              <a:spcAft>
                <a:spcPts val="283"/>
              </a:spcAft>
            </a:pPr>
            <a:r>
              <a:rPr b="0" lang="en-US" sz="1800" spc="-1" strike="noStrike">
                <a:latin typeface="Arial"/>
              </a:rPr>
              <a:t>* sizeof(char) = 1 Byte</a:t>
            </a:r>
            <a:endParaRPr b="0" lang="en-US" sz="1800" spc="-1" strike="noStrike">
              <a:latin typeface="Arial"/>
              <a:ea typeface="Arial Unicode MS"/>
            </a:endParaRPr>
          </a:p>
          <a:p>
            <a:pPr>
              <a:lnSpc>
                <a:spcPct val="100000"/>
              </a:lnSpc>
              <a:spcBef>
                <a:spcPts val="283"/>
              </a:spcBef>
              <a:spcAft>
                <a:spcPts val="283"/>
              </a:spcAft>
            </a:pPr>
            <a:r>
              <a:rPr b="0" lang="en-US" sz="1800" spc="-1" strike="noStrike">
                <a:latin typeface="Arial"/>
              </a:rPr>
              <a:t>* C supports row-major arrays</a:t>
            </a:r>
            <a:endParaRPr b="0" lang="en-US" sz="1800" spc="-1" strike="noStrike">
              <a:latin typeface="Arial"/>
              <a:ea typeface="Arial Unicode MS"/>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Array: 2d Array memory layout</a:t>
            </a:r>
            <a:endParaRPr b="0" lang="en-US" sz="3200" spc="-1" strike="noStrike">
              <a:latin typeface="Arial"/>
            </a:endParaRPr>
          </a:p>
        </p:txBody>
      </p:sp>
      <p:sp>
        <p:nvSpPr>
          <p:cNvPr id="275" name="CustomShape 2"/>
          <p:cNvSpPr/>
          <p:nvPr/>
        </p:nvSpPr>
        <p:spPr>
          <a:xfrm>
            <a:off x="838080" y="1459440"/>
            <a:ext cx="10514880" cy="4716720"/>
          </a:xfrm>
          <a:prstGeom prst="rect">
            <a:avLst/>
          </a:prstGeom>
          <a:noFill/>
          <a:ln w="0">
            <a:noFill/>
          </a:ln>
        </p:spPr>
        <p:style>
          <a:lnRef idx="0"/>
          <a:fillRef idx="0"/>
          <a:effectRef idx="0"/>
          <a:fontRef idx="minor"/>
        </p:style>
        <p:txBody>
          <a:bodyPr lIns="90000" rIns="90000" tIns="45000" bIns="45000">
            <a:noAutofit/>
          </a:bodyPr>
          <a:p>
            <a:pPr marL="108000">
              <a:lnSpc>
                <a:spcPct val="150000"/>
              </a:lnSpc>
              <a:spcBef>
                <a:spcPts val="1001"/>
              </a:spcBef>
            </a:pPr>
            <a:r>
              <a:rPr b="0" lang="en-US" sz="2800" spc="-1" strike="noStrike">
                <a:solidFill>
                  <a:srgbClr val="000000"/>
                </a:solidFill>
                <a:latin typeface="Times New Roman"/>
                <a:ea typeface="DejaVu Sans"/>
              </a:rPr>
              <a:t>char mat[row][col]; // row = 3, col = 5</a:t>
            </a:r>
            <a:endParaRPr b="0" lang="en-US" sz="2800" spc="-1" strike="noStrike">
              <a:latin typeface="Arial"/>
            </a:endParaRPr>
          </a:p>
        </p:txBody>
      </p:sp>
      <p:sp>
        <p:nvSpPr>
          <p:cNvPr id="276"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7C9E104E-4696-41EF-A643-616749B75423}" type="slidenum">
              <a:rPr b="0" lang="en-US" sz="1200" spc="-1" strike="noStrike">
                <a:solidFill>
                  <a:srgbClr val="8b8b8b"/>
                </a:solidFill>
                <a:latin typeface="Calibri"/>
                <a:ea typeface="DejaVu Sans"/>
              </a:rPr>
              <a:t>3</a:t>
            </a:fld>
            <a:endParaRPr b="0" lang="en-US" sz="1200" spc="-1" strike="noStrike">
              <a:latin typeface="Times New Roman"/>
            </a:endParaRPr>
          </a:p>
        </p:txBody>
      </p:sp>
      <p:pic>
        <p:nvPicPr>
          <p:cNvPr id="277" name="Picture 2" descr=""/>
          <p:cNvPicPr/>
          <p:nvPr/>
        </p:nvPicPr>
        <p:blipFill>
          <a:blip r:embed="rId1"/>
          <a:stretch/>
        </p:blipFill>
        <p:spPr>
          <a:xfrm>
            <a:off x="3072960" y="2362320"/>
            <a:ext cx="6045120" cy="3352680"/>
          </a:xfrm>
          <a:prstGeom prst="rect">
            <a:avLst/>
          </a:prstGeom>
          <a:ln w="0">
            <a:noFill/>
          </a:ln>
        </p:spPr>
      </p:pic>
      <p:sp>
        <p:nvSpPr>
          <p:cNvPr id="278" name="CustomShape 4"/>
          <p:cNvSpPr/>
          <p:nvPr/>
        </p:nvSpPr>
        <p:spPr>
          <a:xfrm>
            <a:off x="7391520" y="3124080"/>
            <a:ext cx="99036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col</a:t>
            </a:r>
            <a:endParaRPr b="0" lang="en-US" sz="1800" spc="-1" strike="noStrike">
              <a:latin typeface="Arial"/>
            </a:endParaRPr>
          </a:p>
        </p:txBody>
      </p:sp>
      <p:sp>
        <p:nvSpPr>
          <p:cNvPr id="279" name="CustomShape 5"/>
          <p:cNvSpPr/>
          <p:nvPr/>
        </p:nvSpPr>
        <p:spPr>
          <a:xfrm>
            <a:off x="7299000" y="2438280"/>
            <a:ext cx="99036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0</a:t>
            </a:r>
            <a:endParaRPr b="0" lang="en-US" sz="1800" spc="-1" strike="noStrike">
              <a:latin typeface="Arial"/>
            </a:endParaRPr>
          </a:p>
        </p:txBody>
      </p:sp>
      <p:sp>
        <p:nvSpPr>
          <p:cNvPr id="280" name="CustomShape 6"/>
          <p:cNvSpPr/>
          <p:nvPr/>
        </p:nvSpPr>
        <p:spPr>
          <a:xfrm>
            <a:off x="7391520" y="4267080"/>
            <a:ext cx="99036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2 x col</a:t>
            </a:r>
            <a:endParaRPr b="0" lang="en-US" sz="1800" spc="-1" strike="noStrike">
              <a:latin typeface="Arial"/>
            </a:endParaRPr>
          </a:p>
        </p:txBody>
      </p:sp>
      <p:sp>
        <p:nvSpPr>
          <p:cNvPr id="281" name="CustomShape 7"/>
          <p:cNvSpPr/>
          <p:nvPr/>
        </p:nvSpPr>
        <p:spPr>
          <a:xfrm>
            <a:off x="7238880" y="5334120"/>
            <a:ext cx="144756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row x col</a:t>
            </a:r>
            <a:endParaRPr b="0" lang="en-US" sz="1800" spc="-1" strike="noStrike">
              <a:latin typeface="Arial"/>
            </a:endParaRPr>
          </a:p>
        </p:txBody>
      </p:sp>
      <p:sp>
        <p:nvSpPr>
          <p:cNvPr id="282" name="CustomShape 8"/>
          <p:cNvSpPr/>
          <p:nvPr/>
        </p:nvSpPr>
        <p:spPr>
          <a:xfrm>
            <a:off x="7391520" y="3581280"/>
            <a:ext cx="99036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col</a:t>
            </a:r>
            <a:endParaRPr b="0" lang="en-US" sz="1800" spc="-1" strike="noStrike">
              <a:latin typeface="Arial"/>
            </a:endParaRPr>
          </a:p>
        </p:txBody>
      </p:sp>
      <p:sp>
        <p:nvSpPr>
          <p:cNvPr id="283" name="CustomShape 9"/>
          <p:cNvSpPr/>
          <p:nvPr/>
        </p:nvSpPr>
        <p:spPr>
          <a:xfrm>
            <a:off x="7443000" y="4736160"/>
            <a:ext cx="90036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2 x col</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Array: 2d Array memory layout</a:t>
            </a:r>
            <a:endParaRPr b="0" lang="en-US" sz="3200" spc="-1" strike="noStrike">
              <a:latin typeface="Arial"/>
            </a:endParaRPr>
          </a:p>
        </p:txBody>
      </p:sp>
      <p:sp>
        <p:nvSpPr>
          <p:cNvPr id="285" name="CustomShape 2"/>
          <p:cNvSpPr/>
          <p:nvPr/>
        </p:nvSpPr>
        <p:spPr>
          <a:xfrm>
            <a:off x="838080" y="1459440"/>
            <a:ext cx="10514880" cy="4716720"/>
          </a:xfrm>
          <a:prstGeom prst="rect">
            <a:avLst/>
          </a:prstGeom>
          <a:noFill/>
          <a:ln w="0">
            <a:noFill/>
          </a:ln>
        </p:spPr>
        <p:style>
          <a:lnRef idx="0"/>
          <a:fillRef idx="0"/>
          <a:effectRef idx="0"/>
          <a:fontRef idx="minor"/>
        </p:style>
        <p:txBody>
          <a:bodyPr lIns="90000" rIns="90000" tIns="45000" bIns="45000">
            <a:noAutofit/>
          </a:bodyPr>
          <a:p>
            <a:pPr marL="108000">
              <a:lnSpc>
                <a:spcPct val="150000"/>
              </a:lnSpc>
              <a:spcBef>
                <a:spcPts val="1001"/>
              </a:spcBef>
            </a:pPr>
            <a:r>
              <a:rPr b="0" lang="en-US" sz="2800" spc="-1" strike="noStrike">
                <a:solidFill>
                  <a:srgbClr val="000000"/>
                </a:solidFill>
                <a:latin typeface="Times New Roman"/>
                <a:ea typeface="DejaVu Sans"/>
              </a:rPr>
              <a:t>char mat[row][col]; // row = 3, col = 5</a:t>
            </a:r>
            <a:endParaRPr b="0" lang="en-US" sz="2800" spc="-1" strike="noStrike">
              <a:latin typeface="Arial"/>
            </a:endParaRPr>
          </a:p>
        </p:txBody>
      </p:sp>
      <p:sp>
        <p:nvSpPr>
          <p:cNvPr id="286"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F57566BE-313D-40D8-A035-45DA61707048}" type="slidenum">
              <a:rPr b="0" lang="en-US" sz="1200" spc="-1" strike="noStrike">
                <a:solidFill>
                  <a:srgbClr val="8b8b8b"/>
                </a:solidFill>
                <a:latin typeface="Calibri"/>
                <a:ea typeface="DejaVu Sans"/>
              </a:rPr>
              <a:t>3</a:t>
            </a:fld>
            <a:endParaRPr b="0" lang="en-US" sz="1200" spc="-1" strike="noStrike">
              <a:latin typeface="Times New Roman"/>
            </a:endParaRPr>
          </a:p>
        </p:txBody>
      </p:sp>
      <p:sp>
        <p:nvSpPr>
          <p:cNvPr id="287" name="CustomShape 4"/>
          <p:cNvSpPr/>
          <p:nvPr/>
        </p:nvSpPr>
        <p:spPr>
          <a:xfrm>
            <a:off x="2837160" y="2571480"/>
            <a:ext cx="6763680" cy="2305080"/>
          </a:xfrm>
          <a:prstGeom prst="rect">
            <a:avLst/>
          </a:prstGeom>
          <a:solidFill>
            <a:srgbClr val="000000"/>
          </a:solidFill>
          <a:ln w="0">
            <a:noFill/>
          </a:ln>
        </p:spPr>
        <p:style>
          <a:lnRef idx="0"/>
          <a:fillRef idx="0"/>
          <a:effectRef idx="0"/>
          <a:fontRef idx="minor"/>
        </p:style>
        <p:txBody>
          <a:bodyPr lIns="90000" rIns="90000" tIns="45000" bIns="45000">
            <a:noAutofit/>
          </a:bodyPr>
          <a:p>
            <a:pPr>
              <a:lnSpc>
                <a:spcPct val="100000"/>
              </a:lnSpc>
            </a:pPr>
            <a:r>
              <a:rPr b="0" lang="en-US" sz="2000" spc="-1" strike="noStrike">
                <a:solidFill>
                  <a:srgbClr val="ffffff"/>
                </a:solidFill>
                <a:latin typeface="DejaVu Serif"/>
                <a:ea typeface="DejaVu Sans"/>
              </a:rPr>
              <a:t>row 0: 0x…020 0x…021 0x…022 0x…023 0x…024 </a:t>
            </a:r>
            <a:endParaRPr b="0" lang="en-US" sz="2000" spc="-1" strike="noStrike">
              <a:latin typeface="Arial"/>
            </a:endParaRPr>
          </a:p>
          <a:p>
            <a:pPr>
              <a:lnSpc>
                <a:spcPct val="100000"/>
              </a:lnSpc>
            </a:pPr>
            <a:r>
              <a:rPr b="0" lang="en-US" sz="2000" spc="-1" strike="noStrike">
                <a:solidFill>
                  <a:srgbClr val="ffffff"/>
                </a:solidFill>
                <a:latin typeface="DejaVu Serif"/>
                <a:ea typeface="DejaVu Sans"/>
              </a:rPr>
              <a:t>row 1: 0x…025 0x…026 0x…027 0x…028 0x…029 </a:t>
            </a:r>
            <a:endParaRPr b="0" lang="en-US" sz="2000" spc="-1" strike="noStrike">
              <a:latin typeface="Arial"/>
            </a:endParaRPr>
          </a:p>
          <a:p>
            <a:pPr>
              <a:lnSpc>
                <a:spcPct val="100000"/>
              </a:lnSpc>
            </a:pPr>
            <a:r>
              <a:rPr b="0" lang="en-US" sz="2000" spc="-1" strike="noStrike">
                <a:solidFill>
                  <a:srgbClr val="ffffff"/>
                </a:solidFill>
                <a:latin typeface="DejaVu Serif"/>
                <a:ea typeface="DejaVu Sans"/>
              </a:rPr>
              <a:t>row 2: 0x…02a 0x…02b 0x…02c 0x…02d 0x…02e</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CustomShape 1"/>
          <p:cNvSpPr/>
          <p:nvPr/>
        </p:nvSpPr>
        <p:spPr>
          <a:xfrm>
            <a:off x="1600200" y="1817640"/>
            <a:ext cx="9372240" cy="708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4400" spc="-1" strike="noStrike">
                <a:solidFill>
                  <a:srgbClr val="000000"/>
                </a:solidFill>
                <a:latin typeface="Crimson"/>
                <a:ea typeface="DejaVu Sans"/>
              </a:rPr>
              <a:t>Flow Control</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1600200" y="1508040"/>
            <a:ext cx="9372240" cy="13276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4400" spc="-1" strike="noStrike">
                <a:solidFill>
                  <a:srgbClr val="000000"/>
                </a:solidFill>
                <a:latin typeface="Crimson"/>
                <a:ea typeface="DejaVu Sans"/>
              </a:rPr>
              <a:t>Brief History of C Programming Language</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Flow Control: If Statements</a:t>
            </a:r>
            <a:endParaRPr b="0" lang="en-US" sz="3200" spc="-1" strike="noStrike">
              <a:latin typeface="Arial"/>
            </a:endParaRPr>
          </a:p>
        </p:txBody>
      </p:sp>
      <p:sp>
        <p:nvSpPr>
          <p:cNvPr id="290"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1800" spc="-1" strike="noStrike">
                <a:solidFill>
                  <a:srgbClr val="a1467e"/>
                </a:solidFill>
                <a:latin typeface="FreeMono"/>
                <a:ea typeface="FreeMono"/>
              </a:rPr>
              <a:t>#include </a:t>
            </a:r>
            <a:r>
              <a:rPr b="1" lang="en-US" sz="1800" spc="-1" strike="noStrike">
                <a:solidFill>
                  <a:srgbClr val="000000"/>
                </a:solidFill>
                <a:latin typeface="FreeMono"/>
                <a:ea typeface="FreeMono"/>
              </a:rPr>
              <a:t>&lt;stdio.h&gt;</a:t>
            </a:r>
            <a:endParaRPr b="0" lang="en-US" sz="1800" spc="-1" strike="noStrike">
              <a:latin typeface="Arial"/>
            </a:endParaRPr>
          </a:p>
          <a:p>
            <a:pPr marL="182880">
              <a:lnSpc>
                <a:spcPct val="100000"/>
              </a:lnSpc>
            </a:pPr>
            <a:r>
              <a:rPr b="1" lang="en-US" sz="1800" spc="-1" strike="noStrike">
                <a:solidFill>
                  <a:srgbClr val="3465a4"/>
                </a:solidFill>
                <a:latin typeface="FreeMono"/>
                <a:ea typeface="FreeMono"/>
              </a:rPr>
              <a:t>int</a:t>
            </a:r>
            <a:r>
              <a:rPr b="1" lang="en-US" sz="1800" spc="-1" strike="noStrike">
                <a:solidFill>
                  <a:srgbClr val="000000"/>
                </a:solidFill>
                <a:latin typeface="FreeMono"/>
                <a:ea typeface="FreeMono"/>
              </a:rPr>
              <a:t> main(int argc, char *argv[])</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3465a4"/>
                </a:solidFill>
                <a:latin typeface="FreeMono"/>
                <a:ea typeface="FreeMono"/>
              </a:rPr>
              <a:t>int</a:t>
            </a:r>
            <a:r>
              <a:rPr b="1" lang="en-US" sz="1800" spc="-1" strike="noStrike">
                <a:solidFill>
                  <a:srgbClr val="000000"/>
                </a:solidFill>
                <a:latin typeface="FreeMono"/>
                <a:ea typeface="FreeMono"/>
              </a:rPr>
              <a:t> temperature;</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scanf(</a:t>
            </a:r>
            <a:r>
              <a:rPr b="1" lang="en-US" sz="1800" spc="-1" strike="noStrike">
                <a:solidFill>
                  <a:srgbClr val="158466"/>
                </a:solidFill>
                <a:latin typeface="FreeMono"/>
                <a:ea typeface="FreeMono"/>
              </a:rPr>
              <a:t>“%d\n”</a:t>
            </a:r>
            <a:r>
              <a:rPr b="1" lang="en-US" sz="1800" spc="-1" strike="noStrike">
                <a:solidFill>
                  <a:srgbClr val="000000"/>
                </a:solidFill>
                <a:latin typeface="FreeMono"/>
                <a:ea typeface="FreeMono"/>
              </a:rPr>
              <a:t>, &amp;temperature);</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ff8000"/>
                </a:solidFill>
                <a:latin typeface="FreeMono"/>
                <a:ea typeface="FreeMono"/>
              </a:rPr>
              <a:t>if</a:t>
            </a:r>
            <a:r>
              <a:rPr b="1" lang="en-US" sz="1800" spc="-1" strike="noStrike">
                <a:solidFill>
                  <a:srgbClr val="000000"/>
                </a:solidFill>
                <a:latin typeface="FreeMono"/>
                <a:ea typeface="FreeMono"/>
              </a:rPr>
              <a:t> (temperature &lt; 23) {</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turn_on_heater();</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 </a:t>
            </a:r>
            <a:r>
              <a:rPr b="1" lang="en-US" sz="1800" spc="-1" strike="noStrike">
                <a:solidFill>
                  <a:srgbClr val="ff8000"/>
                </a:solidFill>
                <a:latin typeface="FreeMono"/>
                <a:ea typeface="FreeMono"/>
              </a:rPr>
              <a:t>else if</a:t>
            </a:r>
            <a:r>
              <a:rPr b="1" lang="en-US" sz="1800" spc="-1" strike="noStrike">
                <a:solidFill>
                  <a:srgbClr val="000000"/>
                </a:solidFill>
                <a:latin typeface="FreeMono"/>
                <a:ea typeface="FreeMono"/>
              </a:rPr>
              <a:t> (temperature &lt; 26) {</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turn_off_heater();</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turn_off_cooler();</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 </a:t>
            </a:r>
            <a:r>
              <a:rPr b="1" lang="en-US" sz="1800" spc="-1" strike="noStrike">
                <a:solidFill>
                  <a:srgbClr val="ff8000"/>
                </a:solidFill>
                <a:latin typeface="FreeMono"/>
                <a:ea typeface="FreeMono"/>
              </a:rPr>
              <a:t>else if</a:t>
            </a:r>
            <a:r>
              <a:rPr b="1" lang="en-US" sz="1800" spc="-1" strike="noStrike">
                <a:solidFill>
                  <a:srgbClr val="000000"/>
                </a:solidFill>
                <a:latin typeface="FreeMono"/>
                <a:ea typeface="FreeMono"/>
              </a:rPr>
              <a:t> (temperature &lt; 40) {</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ff8000"/>
                </a:solidFill>
                <a:latin typeface="FreeMono"/>
                <a:ea typeface="FreeMono"/>
              </a:rPr>
              <a:t>if</a:t>
            </a:r>
            <a:r>
              <a:rPr b="1" lang="en-US" sz="1800" spc="-1" strike="noStrike">
                <a:solidFill>
                  <a:srgbClr val="000000"/>
                </a:solidFill>
                <a:latin typeface="FreeMono"/>
                <a:ea typeface="FreeMono"/>
              </a:rPr>
              <a:t> (is_heater_enable()) {</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turn_off_heater();</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turn_on_cooler();</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return 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p:txBody>
      </p:sp>
      <p:sp>
        <p:nvSpPr>
          <p:cNvPr id="291"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DF090561-4EC7-4A02-A991-DEAB90D8C521}"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Flow Control: While Statements</a:t>
            </a:r>
            <a:endParaRPr b="0" lang="en-US" sz="3200" spc="-1" strike="noStrike">
              <a:latin typeface="Arial"/>
            </a:endParaRPr>
          </a:p>
        </p:txBody>
      </p:sp>
      <p:sp>
        <p:nvSpPr>
          <p:cNvPr id="293"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1800" spc="-1" strike="noStrike">
                <a:solidFill>
                  <a:srgbClr val="8d1d75"/>
                </a:solidFill>
                <a:latin typeface="FreeMono"/>
                <a:ea typeface="FreeMono"/>
              </a:rPr>
              <a:t>#include</a:t>
            </a:r>
            <a:r>
              <a:rPr b="1" lang="en-US" sz="1800" spc="-1" strike="noStrike">
                <a:solidFill>
                  <a:srgbClr val="000000"/>
                </a:solidFill>
                <a:latin typeface="FreeMono"/>
                <a:ea typeface="FreeMono"/>
              </a:rPr>
              <a:t> &lt;stdio.h&gt;</a:t>
            </a:r>
            <a:endParaRPr b="0" lang="en-US" sz="1800" spc="-1" strike="noStrike">
              <a:latin typeface="Arial"/>
            </a:endParaRPr>
          </a:p>
          <a:p>
            <a:pPr marL="182880">
              <a:lnSpc>
                <a:spcPct val="100000"/>
              </a:lnSpc>
            </a:pPr>
            <a:r>
              <a:rPr b="1" lang="en-US" sz="1800" spc="-1" strike="noStrike">
                <a:solidFill>
                  <a:srgbClr val="8d1d75"/>
                </a:solidFill>
                <a:latin typeface="FreeMono"/>
                <a:ea typeface="FreeMono"/>
              </a:rPr>
              <a:t>#include</a:t>
            </a:r>
            <a:r>
              <a:rPr b="1" lang="en-US" sz="1800" spc="-1" strike="noStrike">
                <a:solidFill>
                  <a:srgbClr val="000000"/>
                </a:solidFill>
                <a:latin typeface="FreeMono"/>
                <a:ea typeface="FreeMono"/>
              </a:rPr>
              <a:t> &lt;string.h&gt;</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3465a4"/>
                </a:solidFill>
                <a:latin typeface="FreeMono"/>
                <a:ea typeface="FreeMono"/>
              </a:rPr>
              <a:t>int</a:t>
            </a:r>
            <a:r>
              <a:rPr b="1" lang="en-US" sz="1800" spc="-1" strike="noStrike">
                <a:solidFill>
                  <a:srgbClr val="000000"/>
                </a:solidFill>
                <a:latin typeface="FreeMono"/>
                <a:ea typeface="FreeMono"/>
              </a:rPr>
              <a:t> main(int argc, char *argv[])</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3465a4"/>
                </a:solidFill>
                <a:latin typeface="FreeMono"/>
                <a:ea typeface="FreeMono"/>
              </a:rPr>
              <a:t>unsigned char</a:t>
            </a:r>
            <a:r>
              <a:rPr b="1" lang="en-US" sz="1800" spc="-1" strike="noStrike">
                <a:solidFill>
                  <a:srgbClr val="000000"/>
                </a:solidFill>
                <a:latin typeface="FreeMono"/>
                <a:ea typeface="FreeMono"/>
              </a:rPr>
              <a:t> condition = 1;</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3465a4"/>
                </a:solidFill>
                <a:latin typeface="FreeMono"/>
                <a:ea typeface="FreeMono"/>
              </a:rPr>
              <a:t>char</a:t>
            </a:r>
            <a:r>
              <a:rPr b="1" lang="en-US" sz="1800" spc="-1" strike="noStrike">
                <a:solidFill>
                  <a:srgbClr val="000000"/>
                </a:solidFill>
                <a:latin typeface="FreeMono"/>
                <a:ea typeface="FreeMono"/>
              </a:rPr>
              <a:t> cmd[32];</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ff8000"/>
                </a:solidFill>
                <a:latin typeface="FreeMono"/>
                <a:ea typeface="FreeMono"/>
              </a:rPr>
              <a:t>while</a:t>
            </a:r>
            <a:r>
              <a:rPr b="1" lang="en-US" sz="1800" spc="-1" strike="noStrike">
                <a:solidFill>
                  <a:srgbClr val="000000"/>
                </a:solidFill>
                <a:latin typeface="FreeMono"/>
                <a:ea typeface="FreeMono"/>
              </a:rPr>
              <a:t> (condition) {</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fgets(cmd, 32, stdin);</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	</a:t>
            </a:r>
            <a:r>
              <a:rPr b="1" lang="en-US" sz="1800" spc="-1" strike="noStrike">
                <a:solidFill>
                  <a:srgbClr val="ff8000"/>
                </a:solidFill>
                <a:latin typeface="FreeMono"/>
                <a:ea typeface="FreeMono"/>
              </a:rPr>
              <a:t>if</a:t>
            </a:r>
            <a:r>
              <a:rPr b="1" lang="en-US" sz="1800" spc="-1" strike="noStrike">
                <a:solidFill>
                  <a:srgbClr val="000000"/>
                </a:solidFill>
                <a:latin typeface="FreeMono"/>
                <a:ea typeface="FreeMono"/>
              </a:rPr>
              <a:t> (strcmp(cmd, "quit\n") == 0) {</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condition = 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158466"/>
                </a:solidFill>
                <a:latin typeface="FreeMono"/>
                <a:ea typeface="FreeMono"/>
              </a:rPr>
              <a:t>	</a:t>
            </a:r>
            <a:r>
              <a:rPr b="1" lang="en-US" sz="1800" spc="-1" strike="noStrike">
                <a:solidFill>
                  <a:srgbClr val="158466"/>
                </a:solidFill>
                <a:latin typeface="FreeMono"/>
                <a:ea typeface="FreeMono"/>
              </a:rPr>
              <a:t>	</a:t>
            </a:r>
            <a:r>
              <a:rPr b="1" lang="en-US" sz="1800" spc="-1" strike="noStrike">
                <a:solidFill>
                  <a:srgbClr val="158466"/>
                </a:solidFill>
                <a:latin typeface="FreeMono"/>
                <a:ea typeface="FreeMono"/>
              </a:rPr>
              <a:t>/* execute the command and perform</a:t>
            </a:r>
            <a:endParaRPr b="0" lang="en-US" sz="1800" spc="-1" strike="noStrike">
              <a:latin typeface="Arial"/>
            </a:endParaRPr>
          </a:p>
          <a:p>
            <a:pPr marL="182880">
              <a:lnSpc>
                <a:spcPct val="100000"/>
              </a:lnSpc>
            </a:pPr>
            <a:r>
              <a:rPr b="1" lang="en-US" sz="1800" spc="-1" strike="noStrike">
                <a:solidFill>
                  <a:srgbClr val="158466"/>
                </a:solidFill>
                <a:latin typeface="FreeMono"/>
                <a:ea typeface="FreeMono"/>
              </a:rPr>
              <a:t>	</a:t>
            </a:r>
            <a:r>
              <a:rPr b="1" lang="en-US" sz="1800" spc="-1" strike="noStrike">
                <a:solidFill>
                  <a:srgbClr val="158466"/>
                </a:solidFill>
                <a:latin typeface="FreeMono"/>
                <a:ea typeface="FreeMono"/>
              </a:rPr>
              <a:t>	</a:t>
            </a:r>
            <a:r>
              <a:rPr b="1" lang="en-US" sz="1800" spc="-1" strike="noStrike">
                <a:solidFill>
                  <a:srgbClr val="158466"/>
                </a:solidFill>
                <a:latin typeface="FreeMono"/>
                <a:ea typeface="FreeMono"/>
              </a:rPr>
              <a:t> </a:t>
            </a:r>
            <a:r>
              <a:rPr b="1" lang="en-US" sz="1800" spc="-1" strike="noStrike">
                <a:solidFill>
                  <a:srgbClr val="158466"/>
                </a:solidFill>
                <a:latin typeface="FreeMono"/>
                <a:ea typeface="FreeMono"/>
              </a:rPr>
              <a:t>* related operations.</a:t>
            </a:r>
            <a:endParaRPr b="0" lang="en-US" sz="1800" spc="-1" strike="noStrike">
              <a:latin typeface="Arial"/>
            </a:endParaRPr>
          </a:p>
          <a:p>
            <a:pPr marL="182880">
              <a:lnSpc>
                <a:spcPct val="100000"/>
              </a:lnSpc>
            </a:pPr>
            <a:r>
              <a:rPr b="1" lang="en-US" sz="1800" spc="-1" strike="noStrike">
                <a:solidFill>
                  <a:srgbClr val="158466"/>
                </a:solidFill>
                <a:latin typeface="FreeMono"/>
                <a:ea typeface="FreeMono"/>
              </a:rPr>
              <a:t>	</a:t>
            </a:r>
            <a:r>
              <a:rPr b="1" lang="en-US" sz="1800" spc="-1" strike="noStrike">
                <a:solidFill>
                  <a:srgbClr val="158466"/>
                </a:solidFill>
                <a:latin typeface="FreeMono"/>
                <a:ea typeface="FreeMono"/>
              </a:rPr>
              <a:t>	</a:t>
            </a:r>
            <a:r>
              <a:rPr b="1" lang="en-US" sz="1800" spc="-1" strike="noStrike">
                <a:solidFill>
                  <a:srgbClr val="158466"/>
                </a:solidFill>
                <a:latin typeface="FreeMono"/>
                <a:ea typeface="FreeMono"/>
              </a:rPr>
              <a:t> </a:t>
            </a:r>
            <a:r>
              <a:rPr b="1" lang="en-US" sz="1800" spc="-1" strike="noStrike">
                <a:solidFill>
                  <a:srgbClr val="158466"/>
                </a:solidFill>
                <a:latin typeface="FreeMono"/>
                <a:ea typeface="FreeMono"/>
              </a:rPr>
              <a:t>* ...</a:t>
            </a:r>
            <a:endParaRPr b="0" lang="en-US" sz="1800" spc="-1" strike="noStrike">
              <a:latin typeface="Arial"/>
            </a:endParaRPr>
          </a:p>
          <a:p>
            <a:pPr marL="182880">
              <a:lnSpc>
                <a:spcPct val="100000"/>
              </a:lnSpc>
            </a:pPr>
            <a:r>
              <a:rPr b="1" lang="en-US" sz="1800" spc="-1" strike="noStrike">
                <a:solidFill>
                  <a:srgbClr val="158466"/>
                </a:solidFill>
                <a:latin typeface="FreeMono"/>
                <a:ea typeface="FreeMono"/>
              </a:rPr>
              <a:t>	</a:t>
            </a:r>
            <a:r>
              <a:rPr b="1" lang="en-US" sz="1800" spc="-1" strike="noStrike">
                <a:solidFill>
                  <a:srgbClr val="158466"/>
                </a:solidFill>
                <a:latin typeface="FreeMono"/>
                <a:ea typeface="FreeMono"/>
              </a:rPr>
              <a:t>	</a:t>
            </a:r>
            <a:r>
              <a:rPr b="1" lang="en-US" sz="1800" spc="-1" strike="noStrike">
                <a:solidFill>
                  <a:srgbClr val="158466"/>
                </a:solidFill>
                <a:latin typeface="FreeMono"/>
                <a:ea typeface="FreeMono"/>
              </a:rPr>
              <a:t> </a:t>
            </a:r>
            <a:r>
              <a:rPr b="1" lang="en-US" sz="1800" spc="-1" strike="noStrike">
                <a:solidFill>
                  <a:srgbClr val="158466"/>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return 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p:txBody>
      </p:sp>
      <p:sp>
        <p:nvSpPr>
          <p:cNvPr id="294"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6B86CC39-F67F-433B-A0B7-7B546745C3DE}"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Flow Control: Do-While Statements</a:t>
            </a:r>
            <a:endParaRPr b="0" lang="en-US" sz="3200" spc="-1" strike="noStrike">
              <a:latin typeface="Arial"/>
            </a:endParaRPr>
          </a:p>
        </p:txBody>
      </p:sp>
      <p:sp>
        <p:nvSpPr>
          <p:cNvPr id="296"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2000" spc="-1" strike="noStrike">
                <a:solidFill>
                  <a:srgbClr val="8d1d75"/>
                </a:solidFill>
                <a:latin typeface="FreeMono"/>
                <a:ea typeface="FreeMono"/>
              </a:rPr>
              <a:t>#include</a:t>
            </a:r>
            <a:r>
              <a:rPr b="1" lang="en-US" sz="2000" spc="-1" strike="noStrike">
                <a:solidFill>
                  <a:srgbClr val="000000"/>
                </a:solidFill>
                <a:latin typeface="FreeMono"/>
                <a:ea typeface="FreeMono"/>
              </a:rPr>
              <a:t> &lt;stdio.h&gt;</a:t>
            </a:r>
            <a:endParaRPr b="0" lang="en-US" sz="2000" spc="-1" strike="noStrike">
              <a:latin typeface="Arial"/>
            </a:endParaRPr>
          </a:p>
          <a:p>
            <a:pPr marL="182880">
              <a:lnSpc>
                <a:spcPct val="100000"/>
              </a:lnSpc>
            </a:pPr>
            <a:r>
              <a:rPr b="1" lang="en-US" sz="2000" spc="-1" strike="noStrike">
                <a:solidFill>
                  <a:srgbClr val="8d1d75"/>
                </a:solidFill>
                <a:latin typeface="FreeMono"/>
                <a:ea typeface="FreeMono"/>
              </a:rPr>
              <a:t>#include</a:t>
            </a:r>
            <a:r>
              <a:rPr b="1" lang="en-US" sz="2000" spc="-1" strike="noStrike">
                <a:solidFill>
                  <a:srgbClr val="000000"/>
                </a:solidFill>
                <a:latin typeface="FreeMono"/>
                <a:ea typeface="FreeMono"/>
              </a:rPr>
              <a:t> &lt;string.h&gt;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3465a4"/>
                </a:solidFill>
                <a:latin typeface="FreeMono"/>
                <a:ea typeface="FreeMono"/>
              </a:rPr>
              <a:t>int</a:t>
            </a:r>
            <a:r>
              <a:rPr b="1" lang="en-US" sz="2000" spc="-1" strike="noStrike">
                <a:solidFill>
                  <a:srgbClr val="000000"/>
                </a:solidFill>
                <a:latin typeface="FreeMono"/>
                <a:ea typeface="FreeMono"/>
              </a:rPr>
              <a:t> main(int argc, char *argv[])</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3465a4"/>
                </a:solidFill>
                <a:latin typeface="FreeMono"/>
                <a:ea typeface="FreeMono"/>
              </a:rPr>
              <a:t>unsigned char</a:t>
            </a:r>
            <a:r>
              <a:rPr b="1" lang="en-US" sz="2000" spc="-1" strike="noStrike">
                <a:solidFill>
                  <a:srgbClr val="000000"/>
                </a:solidFill>
                <a:latin typeface="FreeMono"/>
                <a:ea typeface="FreeMono"/>
              </a:rPr>
              <a:t> condition = 1;</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ff8000"/>
                </a:solidFill>
                <a:latin typeface="FreeMono"/>
                <a:ea typeface="FreeMono"/>
              </a:rPr>
              <a:t>do</a:t>
            </a:r>
            <a:r>
              <a:rPr b="1" lang="en-US" sz="2000" spc="-1" strike="noStrike">
                <a:solidFill>
                  <a:srgbClr val="000000"/>
                </a:solidFill>
                <a:latin typeface="FreeMono"/>
                <a:ea typeface="FreeMono"/>
              </a:rPr>
              <a:t> {</a:t>
            </a:r>
            <a:endParaRPr b="0" lang="en-US" sz="2000" spc="-1" strike="noStrike">
              <a:latin typeface="Arial"/>
            </a:endParaRPr>
          </a:p>
          <a:p>
            <a:pPr marL="182880">
              <a:lnSpc>
                <a:spcPct val="100000"/>
              </a:lnSpc>
            </a:pPr>
            <a:r>
              <a:rPr b="1" lang="en-US" sz="2000" spc="-1" strike="noStrike">
                <a:solidFill>
                  <a:srgbClr val="158466"/>
                </a:solidFill>
                <a:latin typeface="FreeMono"/>
                <a:ea typeface="FreeMono"/>
              </a:rPr>
              <a:t>	</a:t>
            </a:r>
            <a:r>
              <a:rPr b="1" lang="en-US" sz="2000" spc="-1" strike="noStrike">
                <a:solidFill>
                  <a:srgbClr val="158466"/>
                </a:solidFill>
                <a:latin typeface="FreeMono"/>
                <a:ea typeface="FreeMono"/>
              </a:rPr>
              <a:t>	</a:t>
            </a:r>
            <a:r>
              <a:rPr b="1" lang="en-US" sz="2000" spc="-1" strike="noStrike">
                <a:solidFill>
                  <a:srgbClr val="158466"/>
                </a:solidFill>
                <a:latin typeface="FreeMono"/>
                <a:ea typeface="FreeMono"/>
              </a:rPr>
              <a:t>/* do operations and related logic</a:t>
            </a:r>
            <a:endParaRPr b="0" lang="en-US" sz="2000" spc="-1" strike="noStrike">
              <a:latin typeface="Arial"/>
            </a:endParaRPr>
          </a:p>
          <a:p>
            <a:pPr marL="182880">
              <a:lnSpc>
                <a:spcPct val="100000"/>
              </a:lnSpc>
            </a:pPr>
            <a:r>
              <a:rPr b="1" lang="en-US" sz="2000" spc="-1" strike="noStrike">
                <a:solidFill>
                  <a:srgbClr val="158466"/>
                </a:solidFill>
                <a:latin typeface="FreeMono"/>
                <a:ea typeface="FreeMono"/>
              </a:rPr>
              <a:t>	</a:t>
            </a:r>
            <a:r>
              <a:rPr b="1" lang="en-US" sz="2000" spc="-1" strike="noStrike">
                <a:solidFill>
                  <a:srgbClr val="158466"/>
                </a:solidFill>
                <a:latin typeface="FreeMono"/>
                <a:ea typeface="FreeMono"/>
              </a:rPr>
              <a:t>	</a:t>
            </a:r>
            <a:r>
              <a:rPr b="1" lang="en-US" sz="2000" spc="-1" strike="noStrike">
                <a:solidFill>
                  <a:srgbClr val="158466"/>
                </a:solidFill>
                <a:latin typeface="FreeMono"/>
                <a:ea typeface="FreeMono"/>
              </a:rPr>
              <a:t> </a:t>
            </a:r>
            <a:r>
              <a:rPr b="1" lang="en-US" sz="2000" spc="-1" strike="noStrike">
                <a:solidFill>
                  <a:srgbClr val="158466"/>
                </a:solidFill>
                <a:latin typeface="FreeMono"/>
                <a:ea typeface="FreeMono"/>
              </a:rPr>
              <a:t>* ...</a:t>
            </a:r>
            <a:endParaRPr b="0" lang="en-US" sz="2000" spc="-1" strike="noStrike">
              <a:latin typeface="Arial"/>
            </a:endParaRPr>
          </a:p>
          <a:p>
            <a:pPr marL="182880">
              <a:lnSpc>
                <a:spcPct val="100000"/>
              </a:lnSpc>
            </a:pPr>
            <a:r>
              <a:rPr b="1" lang="en-US" sz="2000" spc="-1" strike="noStrike">
                <a:solidFill>
                  <a:srgbClr val="158466"/>
                </a:solidFill>
                <a:latin typeface="FreeMono"/>
                <a:ea typeface="FreeMono"/>
              </a:rPr>
              <a:t>	</a:t>
            </a:r>
            <a:r>
              <a:rPr b="1" lang="en-US" sz="2000" spc="-1" strike="noStrike">
                <a:solidFill>
                  <a:srgbClr val="158466"/>
                </a:solidFill>
                <a:latin typeface="FreeMono"/>
                <a:ea typeface="FreeMono"/>
              </a:rPr>
              <a:t>	</a:t>
            </a:r>
            <a:r>
              <a:rPr b="1" lang="en-US" sz="2000" spc="-1" strike="noStrike">
                <a:solidFill>
                  <a:srgbClr val="158466"/>
                </a:solidFill>
                <a:latin typeface="FreeMono"/>
                <a:ea typeface="FreeMono"/>
              </a:rPr>
              <a:t> </a:t>
            </a:r>
            <a:r>
              <a:rPr b="1" lang="en-US" sz="2000" spc="-1" strike="noStrike">
                <a:solidFill>
                  <a:srgbClr val="158466"/>
                </a:solidFill>
                <a:latin typeface="FreeMono"/>
                <a:ea typeface="FreeMono"/>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 </a:t>
            </a:r>
            <a:r>
              <a:rPr b="1" lang="en-US" sz="2000" spc="-1" strike="noStrike">
                <a:solidFill>
                  <a:srgbClr val="ff8000"/>
                </a:solidFill>
                <a:latin typeface="FreeMono"/>
                <a:ea typeface="FreeMono"/>
              </a:rPr>
              <a:t>while</a:t>
            </a:r>
            <a:r>
              <a:rPr b="1" lang="en-US" sz="2000" spc="-1" strike="noStrike">
                <a:solidFill>
                  <a:srgbClr val="000000"/>
                </a:solidFill>
                <a:latin typeface="FreeMono"/>
                <a:ea typeface="FreeMono"/>
              </a:rPr>
              <a:t> (condition);</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return 0;</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endParaRPr b="0" lang="en-US" sz="2000" spc="-1" strike="noStrike">
              <a:latin typeface="Arial"/>
            </a:endParaRPr>
          </a:p>
        </p:txBody>
      </p:sp>
      <p:sp>
        <p:nvSpPr>
          <p:cNvPr id="297"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8AE753B1-A828-49CD-8F73-1C0D49F2CFC8}"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Flow Control: For loop</a:t>
            </a:r>
            <a:endParaRPr b="0" lang="en-US" sz="3200" spc="-1" strike="noStrike">
              <a:latin typeface="Arial"/>
            </a:endParaRPr>
          </a:p>
        </p:txBody>
      </p:sp>
      <p:sp>
        <p:nvSpPr>
          <p:cNvPr id="299"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2000" spc="-1" strike="noStrike">
                <a:solidFill>
                  <a:srgbClr val="8d1d75"/>
                </a:solidFill>
                <a:latin typeface="FreeMono"/>
                <a:ea typeface="FreeMono"/>
              </a:rPr>
              <a:t>#include</a:t>
            </a:r>
            <a:r>
              <a:rPr b="1" lang="en-US" sz="2000" spc="-1" strike="noStrike">
                <a:solidFill>
                  <a:srgbClr val="000000"/>
                </a:solidFill>
                <a:latin typeface="FreeMono"/>
                <a:ea typeface="FreeMono"/>
              </a:rPr>
              <a:t> &lt;stdio.h&gt;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3465a4"/>
                </a:solidFill>
                <a:latin typeface="FreeMono"/>
                <a:ea typeface="FreeMono"/>
              </a:rPr>
              <a:t>int</a:t>
            </a:r>
            <a:r>
              <a:rPr b="1" lang="en-US" sz="2000" spc="-1" strike="noStrike">
                <a:solidFill>
                  <a:srgbClr val="000000"/>
                </a:solidFill>
                <a:latin typeface="FreeMono"/>
                <a:ea typeface="FreeMono"/>
              </a:rPr>
              <a:t> main(int argc, char *argv[])</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5983b0"/>
                </a:solidFill>
                <a:latin typeface="FreeMono"/>
                <a:ea typeface="FreeMono"/>
              </a:rPr>
              <a:t>int</a:t>
            </a:r>
            <a:r>
              <a:rPr b="1" lang="en-US" sz="2000" spc="-1" strike="noStrike">
                <a:solidFill>
                  <a:srgbClr val="000000"/>
                </a:solidFill>
                <a:latin typeface="FreeMono"/>
                <a:ea typeface="FreeMono"/>
              </a:rPr>
              <a:t> count = 8;</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ff8000"/>
                </a:solidFill>
                <a:latin typeface="FreeMono"/>
                <a:ea typeface="FreeMono"/>
              </a:rPr>
              <a:t>for</a:t>
            </a:r>
            <a:r>
              <a:rPr b="1" lang="en-US" sz="2000" spc="-1" strike="noStrike">
                <a:solidFill>
                  <a:srgbClr val="000000"/>
                </a:solidFill>
                <a:latin typeface="FreeMono"/>
                <a:ea typeface="FreeMono"/>
              </a:rPr>
              <a:t> (</a:t>
            </a:r>
            <a:r>
              <a:rPr b="1" lang="en-US" sz="2000" spc="-1" strike="noStrike">
                <a:solidFill>
                  <a:srgbClr val="2a6099"/>
                </a:solidFill>
                <a:latin typeface="FreeMono"/>
                <a:ea typeface="FreeMono"/>
              </a:rPr>
              <a:t>int</a:t>
            </a:r>
            <a:r>
              <a:rPr b="1" lang="en-US" sz="2000" spc="-1" strike="noStrike">
                <a:solidFill>
                  <a:srgbClr val="000000"/>
                </a:solidFill>
                <a:latin typeface="FreeMono"/>
                <a:ea typeface="FreeMono"/>
              </a:rPr>
              <a:t> i = 0; i &lt; count; i++) {</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 ...</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return 0;</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endParaRPr b="0" lang="en-US" sz="2000" spc="-1" strike="noStrike">
              <a:latin typeface="Arial"/>
            </a:endParaRPr>
          </a:p>
        </p:txBody>
      </p:sp>
      <p:sp>
        <p:nvSpPr>
          <p:cNvPr id="300"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D5F951E6-915F-42F2-935C-CBD896DFDFD4}"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Flow Control: For loop equivalent While loop</a:t>
            </a:r>
            <a:endParaRPr b="0" lang="en-US" sz="3200" spc="-1" strike="noStrike">
              <a:latin typeface="Arial"/>
            </a:endParaRPr>
          </a:p>
        </p:txBody>
      </p:sp>
      <p:sp>
        <p:nvSpPr>
          <p:cNvPr id="302"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1800" spc="-1" strike="noStrike">
                <a:solidFill>
                  <a:srgbClr val="8d1d75"/>
                </a:solidFill>
                <a:latin typeface="FreeMono"/>
                <a:ea typeface="FreeMono"/>
              </a:rPr>
              <a:t>#include</a:t>
            </a:r>
            <a:r>
              <a:rPr b="1" lang="en-US" sz="1800" spc="-1" strike="noStrike">
                <a:solidFill>
                  <a:srgbClr val="000000"/>
                </a:solidFill>
                <a:latin typeface="FreeMono"/>
                <a:ea typeface="FreeMono"/>
              </a:rPr>
              <a:t> &lt;stdio.h&gt;</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3465a4"/>
                </a:solidFill>
                <a:latin typeface="FreeMono"/>
                <a:ea typeface="FreeMono"/>
              </a:rPr>
              <a:t>int</a:t>
            </a:r>
            <a:r>
              <a:rPr b="1" lang="en-US" sz="1800" spc="-1" strike="noStrike">
                <a:solidFill>
                  <a:srgbClr val="000000"/>
                </a:solidFill>
                <a:latin typeface="FreeMono"/>
                <a:ea typeface="FreeMono"/>
              </a:rPr>
              <a:t> main(int argc, char *argv[])</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158466"/>
                </a:solidFill>
                <a:latin typeface="FreeMono"/>
                <a:ea typeface="FreeMono"/>
              </a:rPr>
              <a:t>/*for (int i = 0; i &lt; count; i++) {</a:t>
            </a:r>
            <a:endParaRPr b="0" lang="en-US" sz="1800" spc="-1" strike="noStrike">
              <a:latin typeface="Arial"/>
            </a:endParaRPr>
          </a:p>
          <a:p>
            <a:pPr marL="182880">
              <a:lnSpc>
                <a:spcPct val="100000"/>
              </a:lnSpc>
            </a:pPr>
            <a:r>
              <a:rPr b="1" lang="en-US" sz="1800" spc="-1" strike="noStrike">
                <a:solidFill>
                  <a:srgbClr val="158466"/>
                </a:solidFill>
                <a:latin typeface="FreeMono"/>
                <a:ea typeface="FreeMono"/>
              </a:rPr>
              <a:t>        </a:t>
            </a:r>
            <a:endParaRPr b="0" lang="en-US" sz="1800" spc="-1" strike="noStrike">
              <a:latin typeface="Arial"/>
            </a:endParaRPr>
          </a:p>
          <a:p>
            <a:pPr marL="182880">
              <a:lnSpc>
                <a:spcPct val="100000"/>
              </a:lnSpc>
            </a:pPr>
            <a:r>
              <a:rPr b="1" lang="en-US" sz="1800" spc="-1" strike="noStrike">
                <a:solidFill>
                  <a:srgbClr val="158466"/>
                </a:solidFill>
                <a:latin typeface="FreeMono"/>
                <a:ea typeface="FreeMono"/>
              </a:rPr>
              <a:t>   </a:t>
            </a:r>
            <a:r>
              <a:rPr b="1" lang="en-US" sz="1800" spc="-1" strike="noStrike">
                <a:solidFill>
                  <a:srgbClr val="158466"/>
                </a:solidFill>
                <a:latin typeface="FreeMono"/>
                <a:ea typeface="FreeMono"/>
              </a:rPr>
              <a:t>}*/</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5983b0"/>
                </a:solidFill>
                <a:latin typeface="FreeMono"/>
                <a:ea typeface="FreeMono"/>
              </a:rPr>
              <a:t>int</a:t>
            </a:r>
            <a:r>
              <a:rPr b="1" lang="en-US" sz="1800" spc="-1" strike="noStrike">
                <a:solidFill>
                  <a:srgbClr val="000000"/>
                </a:solidFill>
                <a:latin typeface="FreeMono"/>
                <a:ea typeface="FreeMono"/>
              </a:rPr>
              <a:t> count = 8;</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2a6099"/>
                </a:solidFill>
                <a:latin typeface="FreeMono"/>
                <a:ea typeface="FreeMono"/>
              </a:rPr>
              <a:t>int</a:t>
            </a:r>
            <a:r>
              <a:rPr b="1" lang="en-US" sz="1800" spc="-1" strike="noStrike">
                <a:solidFill>
                  <a:srgbClr val="000000"/>
                </a:solidFill>
                <a:latin typeface="FreeMono"/>
                <a:ea typeface="FreeMono"/>
              </a:rPr>
              <a:t> i = 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ff8000"/>
                </a:solidFill>
                <a:latin typeface="FreeMono"/>
                <a:ea typeface="FreeMono"/>
              </a:rPr>
              <a:t>while</a:t>
            </a:r>
            <a:r>
              <a:rPr b="1" lang="en-US" sz="1800" spc="-1" strike="noStrike">
                <a:solidFill>
                  <a:srgbClr val="000000"/>
                </a:solidFill>
                <a:latin typeface="FreeMono"/>
                <a:ea typeface="FreeMono"/>
              </a:rPr>
              <a:t> (i &lt; count) {</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 …</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 last instruction</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i++;</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return 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endParaRPr b="0" lang="en-US" sz="1800" spc="-1" strike="noStrike">
              <a:latin typeface="Arial"/>
            </a:endParaRPr>
          </a:p>
        </p:txBody>
      </p:sp>
      <p:sp>
        <p:nvSpPr>
          <p:cNvPr id="303"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58CF0800-E36E-485A-91C8-13289AD91F7B}"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Flow Control: For loop, Fibonacci Sequence</a:t>
            </a:r>
            <a:endParaRPr b="0" lang="en-US" sz="3200" spc="-1" strike="noStrike">
              <a:latin typeface="Arial"/>
            </a:endParaRPr>
          </a:p>
        </p:txBody>
      </p:sp>
      <p:sp>
        <p:nvSpPr>
          <p:cNvPr id="305"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1800" spc="-1" strike="noStrike">
                <a:solidFill>
                  <a:srgbClr val="000000"/>
                </a:solidFill>
                <a:latin typeface="FreeMono"/>
                <a:ea typeface="FreeMono"/>
              </a:rPr>
              <a:t>/* Program to calculate the first 20 Fibonacci numbers. */        </a:t>
            </a:r>
            <a:endParaRPr b="0" lang="en-US" sz="1800" spc="-1" strike="noStrike">
              <a:latin typeface="Arial"/>
            </a:endParaRPr>
          </a:p>
          <a:p>
            <a:pPr marL="182880">
              <a:lnSpc>
                <a:spcPct val="100000"/>
              </a:lnSpc>
            </a:pPr>
            <a:r>
              <a:rPr b="1" lang="en-US" sz="1800" spc="-1" strike="noStrike">
                <a:solidFill>
                  <a:srgbClr val="7030a0"/>
                </a:solidFill>
                <a:latin typeface="FreeMono"/>
                <a:ea typeface="FreeMono"/>
              </a:rPr>
              <a:t>#include</a:t>
            </a:r>
            <a:r>
              <a:rPr b="1" lang="en-US" sz="1800" spc="-1" strike="noStrike">
                <a:solidFill>
                  <a:srgbClr val="000000"/>
                </a:solidFill>
                <a:latin typeface="FreeMono"/>
                <a:ea typeface="FreeMono"/>
              </a:rPr>
              <a:t> &lt;stdlib.h&gt;</a:t>
            </a:r>
            <a:endParaRPr b="0" lang="en-US" sz="1800" spc="-1" strike="noStrike">
              <a:latin typeface="Arial"/>
            </a:endParaRPr>
          </a:p>
          <a:p>
            <a:pPr marL="182880">
              <a:lnSpc>
                <a:spcPct val="100000"/>
              </a:lnSpc>
            </a:pPr>
            <a:r>
              <a:rPr b="1" lang="en-US" sz="1800" spc="-1" strike="noStrike">
                <a:solidFill>
                  <a:srgbClr val="7030a0"/>
                </a:solidFill>
                <a:latin typeface="FreeMono"/>
                <a:ea typeface="FreeMono"/>
              </a:rPr>
              <a:t>#include</a:t>
            </a:r>
            <a:r>
              <a:rPr b="1" lang="en-US" sz="1800" spc="-1" strike="noStrike">
                <a:solidFill>
                  <a:srgbClr val="000000"/>
                </a:solidFill>
                <a:latin typeface="FreeMono"/>
                <a:ea typeface="FreeMono"/>
              </a:rPr>
              <a:t> &lt;stdio.h&gt;</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0070c0"/>
                </a:solidFill>
                <a:latin typeface="FreeMono"/>
                <a:ea typeface="FreeMono"/>
              </a:rPr>
              <a:t>int </a:t>
            </a:r>
            <a:r>
              <a:rPr b="1" lang="en-US" sz="1800" spc="-1" strike="noStrike">
                <a:solidFill>
                  <a:srgbClr val="000000"/>
                </a:solidFill>
                <a:latin typeface="FreeMono"/>
                <a:ea typeface="FreeMono"/>
              </a:rPr>
              <a:t>main(</a:t>
            </a:r>
            <a:r>
              <a:rPr b="1" lang="en-US" sz="1800" spc="-1" strike="noStrike">
                <a:solidFill>
                  <a:srgbClr val="0070c0"/>
                </a:solidFill>
                <a:latin typeface="FreeMono"/>
                <a:ea typeface="FreeMono"/>
              </a:rPr>
              <a:t>void</a:t>
            </a: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70c0"/>
                </a:solidFill>
                <a:latin typeface="FreeMono"/>
                <a:ea typeface="FreeMono"/>
              </a:rPr>
              <a:t>int </a:t>
            </a:r>
            <a:r>
              <a:rPr b="1" lang="en-US" sz="1800" spc="-1" strike="noStrike">
                <a:solidFill>
                  <a:srgbClr val="000000"/>
                </a:solidFill>
                <a:latin typeface="FreeMono"/>
                <a:ea typeface="FreeMono"/>
              </a:rPr>
              <a:t>i, fibonacci[ 20 ];</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fibonacci[ 0 ] = 0; fibonacci[ 1 ] = 1;</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f79646"/>
                </a:solidFill>
                <a:latin typeface="FreeMono"/>
                <a:ea typeface="FreeMono"/>
              </a:rPr>
              <a:t>for</a:t>
            </a:r>
            <a:r>
              <a:rPr b="1" lang="en-US" sz="1800" spc="-1" strike="noStrike">
                <a:solidFill>
                  <a:srgbClr val="000000"/>
                </a:solidFill>
                <a:latin typeface="FreeMono"/>
                <a:ea typeface="FreeMono"/>
              </a:rPr>
              <a:t>( i = 2; i &lt; 20; i++ )</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fibonacci[ i ] = fibonacci[ i - 2 ] + fibonacci[ i - 1 ];</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f79646"/>
                </a:solidFill>
                <a:latin typeface="FreeMono"/>
                <a:ea typeface="FreeMono"/>
              </a:rPr>
              <a:t>for</a:t>
            </a:r>
            <a:r>
              <a:rPr b="1" lang="en-US" sz="1800" spc="-1" strike="noStrike">
                <a:solidFill>
                  <a:srgbClr val="000000"/>
                </a:solidFill>
                <a:latin typeface="FreeMono"/>
                <a:ea typeface="FreeMono"/>
              </a:rPr>
              <a:t>( i = 0; i &lt; 20; i++ )</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printf( </a:t>
            </a:r>
            <a:r>
              <a:rPr b="1" lang="en-US" sz="1800" spc="-1" strike="noStrike">
                <a:solidFill>
                  <a:srgbClr val="00b050"/>
                </a:solidFill>
                <a:latin typeface="FreeMono"/>
                <a:ea typeface="FreeMono"/>
              </a:rPr>
              <a:t>"Fibonacci[ %d ] = %f\n"</a:t>
            </a:r>
            <a:r>
              <a:rPr b="1" lang="en-US" sz="1800" spc="-1" strike="noStrike">
                <a:solidFill>
                  <a:srgbClr val="000000"/>
                </a:solidFill>
                <a:latin typeface="FreeMono"/>
                <a:ea typeface="FreeMono"/>
              </a:rPr>
              <a:t>, i, fibonacci[ i ] );</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endParaRPr b="0" lang="en-US" sz="1800" spc="-1" strike="noStrike">
              <a:latin typeface="Arial"/>
            </a:endParaRPr>
          </a:p>
        </p:txBody>
      </p:sp>
      <p:sp>
        <p:nvSpPr>
          <p:cNvPr id="306"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95D03DA2-AFD0-4D67-A307-C0E94A41DD54}"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Flow Control: Break and Continue</a:t>
            </a:r>
            <a:endParaRPr b="0" lang="en-US" sz="3200" spc="-1" strike="noStrike">
              <a:latin typeface="Arial"/>
            </a:endParaRPr>
          </a:p>
        </p:txBody>
      </p:sp>
      <p:sp>
        <p:nvSpPr>
          <p:cNvPr id="308"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1800" spc="-1" strike="noStrike">
                <a:solidFill>
                  <a:srgbClr val="8d1d75"/>
                </a:solidFill>
                <a:latin typeface="FreeMono"/>
                <a:ea typeface="FreeMono"/>
              </a:rPr>
              <a:t>#include</a:t>
            </a:r>
            <a:r>
              <a:rPr b="1" lang="en-US" sz="1800" spc="-1" strike="noStrike">
                <a:solidFill>
                  <a:srgbClr val="000000"/>
                </a:solidFill>
                <a:latin typeface="FreeMono"/>
                <a:ea typeface="FreeMono"/>
              </a:rPr>
              <a:t> &lt;stdio.h&gt;</a:t>
            </a:r>
            <a:endParaRPr b="0" lang="en-US" sz="1800" spc="-1" strike="noStrike">
              <a:latin typeface="Arial"/>
            </a:endParaRPr>
          </a:p>
          <a:p>
            <a:pPr marL="182880">
              <a:lnSpc>
                <a:spcPct val="100000"/>
              </a:lnSpc>
            </a:pPr>
            <a:r>
              <a:rPr b="1" lang="en-US" sz="1800" spc="-1" strike="noStrike">
                <a:solidFill>
                  <a:srgbClr val="3465a4"/>
                </a:solidFill>
                <a:latin typeface="FreeMono"/>
                <a:ea typeface="FreeMono"/>
              </a:rPr>
              <a:t>int</a:t>
            </a:r>
            <a:r>
              <a:rPr b="1" lang="en-US" sz="1800" spc="-1" strike="noStrike">
                <a:solidFill>
                  <a:srgbClr val="000000"/>
                </a:solidFill>
                <a:latin typeface="FreeMono"/>
                <a:ea typeface="FreeMono"/>
              </a:rPr>
              <a:t> main(int argc, char *argv[]) {</a:t>
            </a:r>
            <a:endParaRPr b="0" lang="en-US" sz="1800" spc="-1" strike="noStrike">
              <a:latin typeface="Arial"/>
            </a:endParaRPr>
          </a:p>
          <a:p>
            <a:pPr marL="182880">
              <a:lnSpc>
                <a:spcPct val="100000"/>
              </a:lnSpc>
            </a:pPr>
            <a:r>
              <a:rPr b="1" lang="en-US" sz="1800" spc="-1" strike="noStrike">
                <a:solidFill>
                  <a:srgbClr val="3465a4"/>
                </a:solidFill>
                <a:latin typeface="FreeMono"/>
                <a:ea typeface="FreeMono"/>
              </a:rPr>
              <a:t>   </a:t>
            </a:r>
            <a:r>
              <a:rPr b="1" lang="en-US" sz="1800" spc="-1" strike="noStrike">
                <a:solidFill>
                  <a:srgbClr val="3465a4"/>
                </a:solidFill>
                <a:latin typeface="FreeMono"/>
                <a:ea typeface="FreeMono"/>
              </a:rPr>
              <a:t>unsigned char</a:t>
            </a:r>
            <a:r>
              <a:rPr b="1" lang="en-US" sz="1800" spc="-1" strike="noStrike">
                <a:solidFill>
                  <a:srgbClr val="000000"/>
                </a:solidFill>
                <a:latin typeface="FreeMono"/>
                <a:ea typeface="FreeMono"/>
              </a:rPr>
              <a:t> condition = 1;</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5983b0"/>
                </a:solidFill>
                <a:latin typeface="FreeMono"/>
                <a:ea typeface="FreeMono"/>
              </a:rPr>
              <a:t>int</a:t>
            </a:r>
            <a:r>
              <a:rPr b="1" lang="en-US" sz="1800" spc="-1" strike="noStrike">
                <a:solidFill>
                  <a:srgbClr val="000000"/>
                </a:solidFill>
                <a:latin typeface="FreeMono"/>
                <a:ea typeface="FreeMono"/>
              </a:rPr>
              <a:t> array[] = {5, 6, 2, 8, 12, 19, 20, 13};</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5983b0"/>
                </a:solidFill>
                <a:latin typeface="FreeMono"/>
                <a:ea typeface="FreeMono"/>
              </a:rPr>
              <a:t>int</a:t>
            </a:r>
            <a:r>
              <a:rPr b="1" lang="en-US" sz="1800" spc="-1" strike="noStrike">
                <a:solidFill>
                  <a:srgbClr val="000000"/>
                </a:solidFill>
                <a:latin typeface="FreeMono"/>
                <a:ea typeface="FreeMono"/>
              </a:rPr>
              <a:t> count = 8;</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5983b0"/>
                </a:solidFill>
                <a:latin typeface="FreeMono"/>
                <a:ea typeface="FreeMono"/>
              </a:rPr>
              <a:t>int</a:t>
            </a:r>
            <a:r>
              <a:rPr b="1" lang="en-US" sz="1800" spc="-1" strike="noStrike">
                <a:solidFill>
                  <a:srgbClr val="000000"/>
                </a:solidFill>
                <a:latin typeface="FreeMono"/>
                <a:ea typeface="FreeMono"/>
              </a:rPr>
              <a:t> key = 19;</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5983b0"/>
                </a:solidFill>
                <a:latin typeface="FreeMono"/>
                <a:ea typeface="FreeMono"/>
              </a:rPr>
              <a:t>int</a:t>
            </a:r>
            <a:r>
              <a:rPr b="1" lang="en-US" sz="1800" spc="-1" strike="noStrike">
                <a:solidFill>
                  <a:srgbClr val="000000"/>
                </a:solidFill>
                <a:latin typeface="FreeMono"/>
                <a:ea typeface="FreeMono"/>
              </a:rPr>
              <a:t> index = -1;</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5983b0"/>
                </a:solidFill>
                <a:latin typeface="FreeMono"/>
                <a:ea typeface="FreeMono"/>
              </a:rPr>
              <a:t>int</a:t>
            </a:r>
            <a:r>
              <a:rPr b="1" lang="en-US" sz="1800" spc="-1" strike="noStrike">
                <a:solidFill>
                  <a:srgbClr val="000000"/>
                </a:solidFill>
                <a:latin typeface="FreeMono"/>
                <a:ea typeface="FreeMono"/>
              </a:rPr>
              <a:t> count_odd = 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ff8000"/>
                </a:solidFill>
                <a:latin typeface="FreeMono"/>
                <a:ea typeface="FreeMono"/>
              </a:rPr>
              <a:t>for</a:t>
            </a:r>
            <a:r>
              <a:rPr b="1" lang="en-US" sz="1800" spc="-1" strike="noStrike">
                <a:solidFill>
                  <a:srgbClr val="000000"/>
                </a:solidFill>
                <a:latin typeface="FreeMono"/>
                <a:ea typeface="FreeMono"/>
              </a:rPr>
              <a:t> (int i = 0; i &lt; count; i++) {</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ff8000"/>
                </a:solidFill>
                <a:latin typeface="FreeMono"/>
                <a:ea typeface="FreeMono"/>
              </a:rPr>
              <a:t>if</a:t>
            </a:r>
            <a:r>
              <a:rPr b="1" lang="en-US" sz="1800" spc="-1" strike="noStrike">
                <a:solidFill>
                  <a:srgbClr val="000000"/>
                </a:solidFill>
                <a:latin typeface="FreeMono"/>
                <a:ea typeface="FreeMono"/>
              </a:rPr>
              <a:t> (array[i] == key) {</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index = i;</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ff8000"/>
                </a:solidFill>
                <a:latin typeface="FreeMono"/>
                <a:ea typeface="FreeMono"/>
              </a:rPr>
              <a:t>break</a:t>
            </a: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ff8000"/>
                </a:solidFill>
                <a:latin typeface="FreeMono"/>
                <a:ea typeface="FreeMono"/>
              </a:rPr>
              <a:t>if</a:t>
            </a:r>
            <a:r>
              <a:rPr b="1" lang="en-US" sz="1800" spc="-1" strike="noStrike">
                <a:solidFill>
                  <a:srgbClr val="000000"/>
                </a:solidFill>
                <a:latin typeface="FreeMono"/>
                <a:ea typeface="FreeMono"/>
              </a:rPr>
              <a:t> (array[i] % 2 == 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ff8000"/>
                </a:solidFill>
                <a:latin typeface="FreeMono"/>
                <a:ea typeface="FreeMono"/>
              </a:rPr>
              <a:t>continue</a:t>
            </a: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count_odd++;</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return 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p:txBody>
      </p:sp>
      <p:sp>
        <p:nvSpPr>
          <p:cNvPr id="309"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EF4E44C8-62B3-41F8-B8CB-ABFBDF96C7EB}"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Flow Control: Switch-Case</a:t>
            </a:r>
            <a:endParaRPr b="0" lang="en-US" sz="3200" spc="-1" strike="noStrike">
              <a:latin typeface="Arial"/>
            </a:endParaRPr>
          </a:p>
        </p:txBody>
      </p:sp>
      <p:sp>
        <p:nvSpPr>
          <p:cNvPr id="311"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1800" spc="-1" strike="noStrike">
                <a:solidFill>
                  <a:srgbClr val="8d1d75"/>
                </a:solidFill>
                <a:latin typeface="FreeMono"/>
                <a:ea typeface="DejaVu Sans"/>
              </a:rPr>
              <a:t>#include</a:t>
            </a:r>
            <a:r>
              <a:rPr b="1" lang="en-US" sz="1800" spc="-1" strike="noStrike">
                <a:solidFill>
                  <a:srgbClr val="000000"/>
                </a:solidFill>
                <a:latin typeface="FreeMono"/>
                <a:ea typeface="DejaVu Sans"/>
              </a:rPr>
              <a:t> &lt;stdio.h&gt;</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3465a4"/>
                </a:solidFill>
                <a:latin typeface="FreeMono"/>
                <a:ea typeface="DejaVu Sans"/>
              </a:rPr>
              <a:t>int</a:t>
            </a:r>
            <a:r>
              <a:rPr b="1" lang="en-US" sz="1800" spc="-1" strike="noStrike">
                <a:solidFill>
                  <a:srgbClr val="000000"/>
                </a:solidFill>
                <a:latin typeface="FreeMono"/>
                <a:ea typeface="DejaVu Sans"/>
              </a:rPr>
              <a:t> main(int argc, char *argv[])</a:t>
            </a:r>
            <a:endParaRPr b="0" lang="en-US" sz="1800" spc="-1" strike="noStrike">
              <a:latin typeface="Arial"/>
            </a:endParaRPr>
          </a:p>
          <a:p>
            <a:pPr marL="182880">
              <a:lnSpc>
                <a:spcPct val="100000"/>
              </a:lnSpc>
            </a:pPr>
            <a:r>
              <a:rPr b="1" lang="en-US" sz="1800" spc="-1" strike="noStrike">
                <a:solidFill>
                  <a:srgbClr val="000000"/>
                </a:solidFill>
                <a:latin typeface="FreeMono"/>
                <a:ea typeface="DejaVu Sans"/>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DejaVu Sans"/>
              </a:rPr>
              <a:t>	</a:t>
            </a:r>
            <a:r>
              <a:rPr b="1" lang="en-US" sz="1800" spc="-1" strike="noStrike">
                <a:solidFill>
                  <a:srgbClr val="3465a4"/>
                </a:solidFill>
                <a:latin typeface="FreeMono"/>
                <a:ea typeface="DejaVu Sans"/>
              </a:rPr>
              <a:t>unsigned char</a:t>
            </a:r>
            <a:r>
              <a:rPr b="1" lang="en-US" sz="1800" spc="-1" strike="noStrike">
                <a:solidFill>
                  <a:srgbClr val="000000"/>
                </a:solidFill>
                <a:latin typeface="FreeMono"/>
                <a:ea typeface="DejaVu Sans"/>
              </a:rPr>
              <a:t> condition = 1;</a:t>
            </a:r>
            <a:endParaRPr b="0" lang="en-US" sz="1800" spc="-1" strike="noStrike">
              <a:latin typeface="Arial"/>
            </a:endParaRPr>
          </a:p>
          <a:p>
            <a:pPr marL="182880">
              <a:lnSpc>
                <a:spcPct val="100000"/>
              </a:lnSpc>
            </a:pPr>
            <a:r>
              <a:rPr b="1" lang="en-US" sz="1800" spc="-1" strike="noStrike">
                <a:solidFill>
                  <a:srgbClr val="000000"/>
                </a:solidFill>
                <a:latin typeface="FreeMono"/>
                <a:ea typeface="DejaVu Sans"/>
              </a:rPr>
              <a:t>	</a:t>
            </a:r>
            <a:r>
              <a:rPr b="1" lang="en-US" sz="1800" spc="-1" strike="noStrike">
                <a:solidFill>
                  <a:srgbClr val="ff8000"/>
                </a:solidFill>
                <a:latin typeface="FreeMono"/>
                <a:ea typeface="DejaVu Sans"/>
              </a:rPr>
              <a:t>switch</a:t>
            </a:r>
            <a:r>
              <a:rPr b="1" lang="en-US" sz="1800" spc="-1" strike="noStrike">
                <a:solidFill>
                  <a:srgbClr val="000000"/>
                </a:solidFill>
                <a:latin typeface="FreeMono"/>
                <a:ea typeface="DejaVu Sans"/>
              </a:rPr>
              <a:t> (value) {</a:t>
            </a:r>
            <a:endParaRPr b="0" lang="en-US" sz="1800" spc="-1" strike="noStrike">
              <a:latin typeface="Arial"/>
            </a:endParaRPr>
          </a:p>
          <a:p>
            <a:pPr marL="182880">
              <a:lnSpc>
                <a:spcPct val="100000"/>
              </a:lnSpc>
            </a:pPr>
            <a:r>
              <a:rPr b="1" lang="en-US" sz="1800" spc="-1" strike="noStrike">
                <a:solidFill>
                  <a:srgbClr val="000000"/>
                </a:solidFill>
                <a:latin typeface="FreeMono"/>
                <a:ea typeface="DejaVu Sans"/>
              </a:rPr>
              <a:t>       </a:t>
            </a:r>
            <a:r>
              <a:rPr b="1" lang="en-US" sz="1800" spc="-1" strike="noStrike">
                <a:solidFill>
                  <a:srgbClr val="000000"/>
                </a:solidFill>
                <a:latin typeface="FreeMono"/>
                <a:ea typeface="DejaVu Sans"/>
              </a:rPr>
              <a:t>case 1:</a:t>
            </a:r>
            <a:endParaRPr b="0" lang="en-US" sz="1800" spc="-1" strike="noStrike">
              <a:latin typeface="Arial"/>
            </a:endParaRPr>
          </a:p>
          <a:p>
            <a:pPr marL="182880">
              <a:lnSpc>
                <a:spcPct val="100000"/>
              </a:lnSpc>
            </a:pPr>
            <a:r>
              <a:rPr b="1" lang="en-US" sz="1800" spc="-1" strike="noStrike">
                <a:solidFill>
                  <a:srgbClr val="000000"/>
                </a:solidFill>
                <a:latin typeface="FreeMono"/>
                <a:ea typeface="DejaVu Sans"/>
              </a:rPr>
              <a:t>           </a:t>
            </a:r>
            <a:r>
              <a:rPr b="1" lang="en-US" sz="1800" spc="-1" strike="noStrike">
                <a:solidFill>
                  <a:srgbClr val="158466"/>
                </a:solidFill>
                <a:latin typeface="FreeMono"/>
                <a:ea typeface="DejaVu Sans"/>
              </a:rPr>
              <a:t>// ….</a:t>
            </a:r>
            <a:endParaRPr b="0" lang="en-US" sz="1800" spc="-1" strike="noStrike">
              <a:latin typeface="Arial"/>
            </a:endParaRPr>
          </a:p>
          <a:p>
            <a:pPr marL="182880">
              <a:lnSpc>
                <a:spcPct val="100000"/>
              </a:lnSpc>
            </a:pPr>
            <a:r>
              <a:rPr b="1" lang="en-US" sz="1800" spc="-1" strike="noStrike">
                <a:solidFill>
                  <a:srgbClr val="000000"/>
                </a:solidFill>
                <a:latin typeface="FreeMono"/>
                <a:ea typeface="DejaVu Sans"/>
              </a:rPr>
              <a:t>           </a:t>
            </a:r>
            <a:r>
              <a:rPr b="1" lang="en-US" sz="1800" spc="-1" strike="noStrike">
                <a:solidFill>
                  <a:srgbClr val="ff8000"/>
                </a:solidFill>
                <a:latin typeface="FreeMono"/>
                <a:ea typeface="DejaVu Sans"/>
              </a:rPr>
              <a:t>break</a:t>
            </a:r>
            <a:r>
              <a:rPr b="1" lang="en-US" sz="1800" spc="-1" strike="noStrike">
                <a:solidFill>
                  <a:srgbClr val="000000"/>
                </a:solidFill>
                <a:latin typeface="FreeMono"/>
                <a:ea typeface="DejaVu Sans"/>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DejaVu Sans"/>
              </a:rPr>
              <a:t>       </a:t>
            </a:r>
            <a:r>
              <a:rPr b="1" lang="en-US" sz="1800" spc="-1" strike="noStrike">
                <a:solidFill>
                  <a:srgbClr val="000000"/>
                </a:solidFill>
                <a:latin typeface="FreeMono"/>
                <a:ea typeface="DejaVu Sans"/>
              </a:rPr>
              <a:t>case 2:</a:t>
            </a:r>
            <a:endParaRPr b="0" lang="en-US" sz="1800" spc="-1" strike="noStrike">
              <a:latin typeface="Arial"/>
            </a:endParaRPr>
          </a:p>
          <a:p>
            <a:pPr marL="182880">
              <a:lnSpc>
                <a:spcPct val="100000"/>
              </a:lnSpc>
            </a:pPr>
            <a:r>
              <a:rPr b="1" lang="en-US" sz="1800" spc="-1" strike="noStrike">
                <a:solidFill>
                  <a:srgbClr val="000000"/>
                </a:solidFill>
                <a:latin typeface="FreeMono"/>
                <a:ea typeface="DejaVu Sans"/>
              </a:rPr>
              <a:t>       </a:t>
            </a:r>
            <a:r>
              <a:rPr b="1" lang="en-US" sz="1800" spc="-1" strike="noStrike">
                <a:solidFill>
                  <a:srgbClr val="000000"/>
                </a:solidFill>
                <a:latin typeface="FreeMono"/>
                <a:ea typeface="DejaVu Sans"/>
              </a:rPr>
              <a:t>case 3:</a:t>
            </a:r>
            <a:endParaRPr b="0" lang="en-US" sz="1800" spc="-1" strike="noStrike">
              <a:latin typeface="Arial"/>
            </a:endParaRPr>
          </a:p>
          <a:p>
            <a:pPr marL="182880">
              <a:lnSpc>
                <a:spcPct val="100000"/>
              </a:lnSpc>
            </a:pPr>
            <a:r>
              <a:rPr b="1" lang="en-US" sz="1800" spc="-1" strike="noStrike">
                <a:solidFill>
                  <a:srgbClr val="000000"/>
                </a:solidFill>
                <a:latin typeface="FreeMono"/>
                <a:ea typeface="DejaVu Sans"/>
              </a:rPr>
              <a:t>           </a:t>
            </a:r>
            <a:r>
              <a:rPr b="1" lang="en-US" sz="1800" spc="-1" strike="noStrike">
                <a:solidFill>
                  <a:srgbClr val="158466"/>
                </a:solidFill>
                <a:latin typeface="FreeMono"/>
                <a:ea typeface="DejaVu Sans"/>
              </a:rPr>
              <a:t>// ….</a:t>
            </a:r>
            <a:endParaRPr b="0" lang="en-US" sz="1800" spc="-1" strike="noStrike">
              <a:latin typeface="Arial"/>
            </a:endParaRPr>
          </a:p>
          <a:p>
            <a:pPr marL="182880">
              <a:lnSpc>
                <a:spcPct val="100000"/>
              </a:lnSpc>
            </a:pPr>
            <a:r>
              <a:rPr b="1" lang="en-US" sz="1800" spc="-1" strike="noStrike">
                <a:solidFill>
                  <a:srgbClr val="000000"/>
                </a:solidFill>
                <a:latin typeface="FreeMono"/>
                <a:ea typeface="DejaVu Sans"/>
              </a:rPr>
              <a:t>           </a:t>
            </a:r>
            <a:r>
              <a:rPr b="1" lang="en-US" sz="1800" spc="-1" strike="noStrike">
                <a:solidFill>
                  <a:srgbClr val="ff8000"/>
                </a:solidFill>
                <a:latin typeface="FreeMono"/>
                <a:ea typeface="DejaVu Sans"/>
              </a:rPr>
              <a:t>break</a:t>
            </a:r>
            <a:r>
              <a:rPr b="1" lang="en-US" sz="1800" spc="-1" strike="noStrike">
                <a:solidFill>
                  <a:srgbClr val="000000"/>
                </a:solidFill>
                <a:latin typeface="FreeMono"/>
                <a:ea typeface="DejaVu Sans"/>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DejaVu Sans"/>
              </a:rPr>
              <a:t>       </a:t>
            </a:r>
            <a:r>
              <a:rPr b="1" lang="en-US" sz="1800" spc="-1" strike="noStrike">
                <a:solidFill>
                  <a:srgbClr val="000000"/>
                </a:solidFill>
                <a:latin typeface="FreeMono"/>
                <a:ea typeface="DejaVu Sans"/>
              </a:rPr>
              <a:t>default:</a:t>
            </a:r>
            <a:endParaRPr b="0" lang="en-US" sz="1800" spc="-1" strike="noStrike">
              <a:latin typeface="Arial"/>
            </a:endParaRPr>
          </a:p>
          <a:p>
            <a:pPr marL="182880">
              <a:lnSpc>
                <a:spcPct val="100000"/>
              </a:lnSpc>
            </a:pPr>
            <a:r>
              <a:rPr b="1" lang="en-US" sz="1800" spc="-1" strike="noStrike">
                <a:solidFill>
                  <a:srgbClr val="000000"/>
                </a:solidFill>
                <a:latin typeface="FreeMono"/>
                <a:ea typeface="DejaVu Sans"/>
              </a:rPr>
              <a:t>           </a:t>
            </a:r>
            <a:r>
              <a:rPr b="1" lang="en-US" sz="1800" spc="-1" strike="noStrike">
                <a:solidFill>
                  <a:srgbClr val="158466"/>
                </a:solidFill>
                <a:latin typeface="FreeMono"/>
                <a:ea typeface="DejaVu Sans"/>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DejaVu Sans"/>
              </a:rPr>
              <a:t>   </a:t>
            </a:r>
            <a:r>
              <a:rPr b="1" lang="en-US" sz="1800" spc="-1" strike="noStrike">
                <a:solidFill>
                  <a:srgbClr val="000000"/>
                </a:solidFill>
                <a:latin typeface="FreeMono"/>
                <a:ea typeface="DejaVu Sans"/>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DejaVu Sans"/>
              </a:rPr>
              <a:t>	</a:t>
            </a:r>
            <a:r>
              <a:rPr b="1" lang="en-US" sz="1800" spc="-1" strike="noStrike">
                <a:solidFill>
                  <a:srgbClr val="000000"/>
                </a:solidFill>
                <a:latin typeface="FreeMono"/>
                <a:ea typeface="DejaVu Sans"/>
              </a:rPr>
              <a:t>return 0;</a:t>
            </a:r>
            <a:endParaRPr b="0" lang="en-US" sz="1800" spc="-1" strike="noStrike">
              <a:latin typeface="Arial"/>
            </a:endParaRPr>
          </a:p>
          <a:p>
            <a:pPr marL="182880">
              <a:lnSpc>
                <a:spcPct val="100000"/>
              </a:lnSpc>
            </a:pPr>
            <a:r>
              <a:rPr b="1" lang="en-US" sz="1800" spc="-1" strike="noStrike">
                <a:solidFill>
                  <a:srgbClr val="000000"/>
                </a:solidFill>
                <a:latin typeface="FreeMono"/>
                <a:ea typeface="DejaVu Sans"/>
              </a:rPr>
              <a:t>}</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000000"/>
                </a:solidFill>
                <a:latin typeface="FreeMono"/>
                <a:ea typeface="DejaVu Sans"/>
              </a:rPr>
              <a:t> </a:t>
            </a:r>
            <a:endParaRPr b="0" lang="en-US" sz="1800" spc="-1" strike="noStrike">
              <a:latin typeface="Arial"/>
            </a:endParaRPr>
          </a:p>
        </p:txBody>
      </p:sp>
      <p:sp>
        <p:nvSpPr>
          <p:cNvPr id="312"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9D1998EB-FC0C-4CDD-ABB3-7795E71DA7B3}"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1600200" y="1817640"/>
            <a:ext cx="9372240" cy="708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Crimson"/>
                <a:ea typeface="DejaVu Sans"/>
              </a:rPr>
              <a:t>Functions</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Functions</a:t>
            </a:r>
            <a:endParaRPr b="0" lang="en-US" sz="3200" spc="-1" strike="noStrike">
              <a:latin typeface="Arial"/>
            </a:endParaRPr>
          </a:p>
        </p:txBody>
      </p:sp>
      <p:sp>
        <p:nvSpPr>
          <p:cNvPr id="315"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2000" spc="-1" strike="noStrike">
                <a:solidFill>
                  <a:srgbClr val="8d1d75"/>
                </a:solidFill>
                <a:latin typeface="FreeMono"/>
                <a:ea typeface="FreeMono"/>
              </a:rPr>
              <a:t>#include</a:t>
            </a:r>
            <a:r>
              <a:rPr b="1" lang="en-US" sz="2000" spc="-1" strike="noStrike">
                <a:solidFill>
                  <a:srgbClr val="000000"/>
                </a:solidFill>
                <a:latin typeface="FreeMono"/>
                <a:ea typeface="FreeMono"/>
              </a:rPr>
              <a:t> &lt;stdio.h&gt;</a:t>
            </a:r>
            <a:endParaRPr b="0" lang="en-US" sz="2000" spc="-1" strike="noStrike">
              <a:latin typeface="Arial"/>
            </a:endParaRPr>
          </a:p>
          <a:p>
            <a:pPr marL="182880">
              <a:lnSpc>
                <a:spcPct val="100000"/>
              </a:lnSpc>
            </a:pPr>
            <a:r>
              <a:rPr b="1" lang="en-US" sz="2000" spc="-1" strike="noStrike">
                <a:solidFill>
                  <a:srgbClr val="800080"/>
                </a:solidFill>
                <a:latin typeface="FreeMono"/>
                <a:ea typeface="FreeMono"/>
              </a:rPr>
              <a:t>#include</a:t>
            </a:r>
            <a:r>
              <a:rPr b="1" lang="en-US" sz="2000" spc="-1" strike="noStrike">
                <a:solidFill>
                  <a:srgbClr val="000000"/>
                </a:solidFill>
                <a:latin typeface="FreeMono"/>
                <a:ea typeface="FreeMono"/>
              </a:rPr>
              <a:t> &lt;stdbool.h&gt;</a:t>
            </a:r>
            <a:endParaRPr b="0" lang="en-US" sz="2000" spc="-1" strike="noStrike">
              <a:latin typeface="Arial"/>
            </a:endParaRPr>
          </a:p>
          <a:p>
            <a:pPr marL="182880">
              <a:lnSpc>
                <a:spcPct val="100000"/>
              </a:lnSpc>
            </a:pPr>
            <a:r>
              <a:rPr b="1" lang="en-US" sz="2000" spc="-1" strike="noStrike">
                <a:solidFill>
                  <a:srgbClr val="3465a4"/>
                </a:solidFill>
                <a:latin typeface="FreeMono"/>
                <a:ea typeface="FreeMono"/>
              </a:rPr>
              <a:t>bool</a:t>
            </a:r>
            <a:r>
              <a:rPr b="1" lang="en-US" sz="2000" spc="-1" strike="noStrike">
                <a:solidFill>
                  <a:srgbClr val="000000"/>
                </a:solidFill>
                <a:latin typeface="FreeMono"/>
                <a:ea typeface="FreeMono"/>
              </a:rPr>
              <a:t> is_even(</a:t>
            </a:r>
            <a:r>
              <a:rPr b="1" lang="en-US" sz="2000" spc="-1" strike="noStrike">
                <a:solidFill>
                  <a:srgbClr val="3465a4"/>
                </a:solidFill>
                <a:latin typeface="FreeMono"/>
                <a:ea typeface="FreeMono"/>
              </a:rPr>
              <a:t>int</a:t>
            </a:r>
            <a:r>
              <a:rPr b="1" lang="en-US" sz="2000" spc="-1" strike="noStrike">
                <a:solidFill>
                  <a:srgbClr val="000000"/>
                </a:solidFill>
                <a:latin typeface="FreeMono"/>
                <a:ea typeface="FreeMono"/>
              </a:rPr>
              <a:t> value){</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return value % 2 == 0;</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3465a4"/>
                </a:solidFill>
                <a:latin typeface="FreeMono"/>
                <a:ea typeface="FreeMono"/>
              </a:rPr>
              <a:t>int</a:t>
            </a:r>
            <a:r>
              <a:rPr b="1" lang="en-US" sz="2000" spc="-1" strike="noStrike">
                <a:solidFill>
                  <a:srgbClr val="000000"/>
                </a:solidFill>
                <a:latin typeface="FreeMono"/>
                <a:ea typeface="FreeMono"/>
              </a:rPr>
              <a:t> main(int argc, char *argv[])</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3465a4"/>
                </a:solidFill>
                <a:latin typeface="FreeMono"/>
                <a:ea typeface="FreeMono"/>
              </a:rPr>
              <a:t>int</a:t>
            </a:r>
            <a:r>
              <a:rPr b="1" lang="en-US" sz="2000" spc="-1" strike="noStrike">
                <a:solidFill>
                  <a:srgbClr val="000000"/>
                </a:solidFill>
                <a:latin typeface="FreeMono"/>
                <a:ea typeface="FreeMono"/>
              </a:rPr>
              <a:t> val;</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scanf(“%d\n”, &amp;val);</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ff8000"/>
                </a:solidFill>
                <a:latin typeface="FreeMono"/>
                <a:ea typeface="FreeMono"/>
              </a:rPr>
              <a:t>if</a:t>
            </a:r>
            <a:r>
              <a:rPr b="1" lang="en-US" sz="2000" spc="-1" strike="noStrike">
                <a:solidFill>
                  <a:srgbClr val="000000"/>
                </a:solidFill>
                <a:latin typeface="FreeMono"/>
                <a:ea typeface="FreeMono"/>
              </a:rPr>
              <a:t> (is_even(val)) {</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printf(“it is even\n”);</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 </a:t>
            </a:r>
            <a:r>
              <a:rPr b="1" lang="en-US" sz="2000" spc="-1" strike="noStrike">
                <a:solidFill>
                  <a:srgbClr val="ff8000"/>
                </a:solidFill>
                <a:latin typeface="FreeMono"/>
                <a:ea typeface="FreeMono"/>
              </a:rPr>
              <a:t>else</a:t>
            </a:r>
            <a:r>
              <a:rPr b="1" lang="en-US" sz="2000" spc="-1" strike="noStrike">
                <a:solidFill>
                  <a:srgbClr val="000000"/>
                </a:solidFill>
                <a:latin typeface="FreeMono"/>
                <a:ea typeface="FreeMono"/>
              </a:rPr>
              <a:t> {</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printf(“it is odd\n”);</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return 0;</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a:t>
            </a:r>
            <a:endParaRPr b="0" lang="en-US" sz="2000" spc="-1" strike="noStrike">
              <a:latin typeface="Arial"/>
            </a:endParaRPr>
          </a:p>
        </p:txBody>
      </p:sp>
      <p:sp>
        <p:nvSpPr>
          <p:cNvPr id="316"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F9858A31-424D-4DF2-9CEF-13A9DAB46C35}"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History</a:t>
            </a:r>
            <a:endParaRPr b="0" lang="en-US" sz="3200" spc="-1" strike="noStrike">
              <a:latin typeface="Arial"/>
            </a:endParaRPr>
          </a:p>
        </p:txBody>
      </p:sp>
      <p:sp>
        <p:nvSpPr>
          <p:cNvPr id="131" name="CustomShape 2"/>
          <p:cNvSpPr/>
          <p:nvPr/>
        </p:nvSpPr>
        <p:spPr>
          <a:xfrm>
            <a:off x="838080" y="1459440"/>
            <a:ext cx="10514880" cy="4716720"/>
          </a:xfrm>
          <a:prstGeom prst="rect">
            <a:avLst/>
          </a:prstGeom>
          <a:noFill/>
          <a:ln w="0">
            <a:noFill/>
          </a:ln>
        </p:spPr>
        <p:style>
          <a:lnRef idx="0"/>
          <a:fillRef idx="0"/>
          <a:effectRef idx="0"/>
          <a:fontRef idx="minor"/>
        </p:style>
        <p:txBody>
          <a:bodyPr lIns="90000" rIns="90000" tIns="45000" bIns="45000">
            <a:noAutofit/>
          </a:bodyPr>
          <a:p>
            <a:pPr marL="228600" indent="-227880">
              <a:lnSpc>
                <a:spcPct val="150000"/>
              </a:lnSpc>
              <a:spcBef>
                <a:spcPts val="1001"/>
              </a:spcBef>
              <a:buClr>
                <a:srgbClr val="000000"/>
              </a:buClr>
              <a:buFont typeface="Arial"/>
              <a:buChar char="•"/>
            </a:pPr>
            <a:r>
              <a:rPr b="0" lang="en-US" sz="2800" spc="-1" strike="noStrike">
                <a:solidFill>
                  <a:srgbClr val="000000"/>
                </a:solidFill>
                <a:latin typeface="Crimson"/>
                <a:ea typeface="DejaVu Sans"/>
              </a:rPr>
              <a:t>The C programming language was devised in the early 1970s as a system implementation language for the nascent Unix operating system.</a:t>
            </a:r>
            <a:endParaRPr b="0" lang="en-US" sz="2800" spc="-1" strike="noStrike">
              <a:latin typeface="Arial"/>
            </a:endParaRPr>
          </a:p>
          <a:p>
            <a:pPr marL="228600" indent="-227880">
              <a:lnSpc>
                <a:spcPct val="150000"/>
              </a:lnSpc>
              <a:spcBef>
                <a:spcPts val="1001"/>
              </a:spcBef>
              <a:buClr>
                <a:srgbClr val="000000"/>
              </a:buClr>
              <a:buFont typeface="Arial"/>
              <a:buChar char="•"/>
            </a:pPr>
            <a:r>
              <a:rPr b="0" lang="en-US" sz="2800" spc="-1" strike="noStrike">
                <a:solidFill>
                  <a:srgbClr val="000000"/>
                </a:solidFill>
                <a:latin typeface="Crimson"/>
                <a:ea typeface="DejaVu Sans"/>
              </a:rPr>
              <a:t>The C programming language was created with the purpose of writing  an operating system with a high level language.</a:t>
            </a:r>
            <a:endParaRPr b="0" lang="en-US" sz="2800" spc="-1" strike="noStrike">
              <a:latin typeface="Arial"/>
            </a:endParaRPr>
          </a:p>
        </p:txBody>
      </p:sp>
      <p:sp>
        <p:nvSpPr>
          <p:cNvPr id="132"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4D6A16D4-A409-47CD-A287-2DF96100D0CD}"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Functions</a:t>
            </a:r>
            <a:endParaRPr b="0" lang="en-US" sz="3200" spc="-1" strike="noStrike">
              <a:latin typeface="Arial"/>
            </a:endParaRPr>
          </a:p>
        </p:txBody>
      </p:sp>
      <p:sp>
        <p:nvSpPr>
          <p:cNvPr id="318"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1800" spc="-1" strike="noStrike">
                <a:solidFill>
                  <a:srgbClr val="8d1d75"/>
                </a:solidFill>
                <a:latin typeface="FreeMono"/>
                <a:ea typeface="FreeMono"/>
              </a:rPr>
              <a:t>#include</a:t>
            </a:r>
            <a:r>
              <a:rPr b="1" lang="en-US" sz="1800" spc="-1" strike="noStrike">
                <a:solidFill>
                  <a:srgbClr val="000000"/>
                </a:solidFill>
                <a:latin typeface="FreeMono"/>
                <a:ea typeface="FreeMono"/>
              </a:rPr>
              <a:t> &lt;stdio.h&gt;</a:t>
            </a:r>
            <a:endParaRPr b="0" lang="en-US" sz="1800" spc="-1" strike="noStrike">
              <a:latin typeface="Arial"/>
            </a:endParaRPr>
          </a:p>
          <a:p>
            <a:pPr marL="182880">
              <a:lnSpc>
                <a:spcPct val="100000"/>
              </a:lnSpc>
            </a:pPr>
            <a:r>
              <a:rPr b="1" lang="en-US" sz="1800" spc="-1" strike="noStrike">
                <a:solidFill>
                  <a:srgbClr val="3465a4"/>
                </a:solidFill>
                <a:latin typeface="FreeMono"/>
                <a:ea typeface="FreeMono"/>
              </a:rPr>
              <a:t>void</a:t>
            </a:r>
            <a:r>
              <a:rPr b="1" lang="en-US" sz="1800" spc="-1" strike="noStrike">
                <a:solidFill>
                  <a:srgbClr val="000000"/>
                </a:solidFill>
                <a:latin typeface="FreeMono"/>
                <a:ea typeface="FreeMono"/>
              </a:rPr>
              <a:t> divide_by_2(</a:t>
            </a:r>
            <a:r>
              <a:rPr b="1" lang="en-US" sz="1800" spc="-1" strike="noStrike">
                <a:solidFill>
                  <a:srgbClr val="3465a4"/>
                </a:solidFill>
                <a:latin typeface="FreeMono"/>
                <a:ea typeface="FreeMono"/>
              </a:rPr>
              <a:t>int</a:t>
            </a:r>
            <a:r>
              <a:rPr b="1" lang="en-US" sz="1800" spc="-1" strike="noStrike">
                <a:solidFill>
                  <a:srgbClr val="000000"/>
                </a:solidFill>
                <a:latin typeface="FreeMono"/>
                <a:ea typeface="FreeMono"/>
              </a:rPr>
              <a:t> arr[], </a:t>
            </a:r>
            <a:r>
              <a:rPr b="1" lang="en-US" sz="1800" spc="-1" strike="noStrike">
                <a:solidFill>
                  <a:srgbClr val="2a6099"/>
                </a:solidFill>
                <a:latin typeface="FreeMono"/>
                <a:ea typeface="FreeMono"/>
              </a:rPr>
              <a:t>int</a:t>
            </a:r>
            <a:r>
              <a:rPr b="1" lang="en-US" sz="1800" spc="-1" strike="noStrike">
                <a:solidFill>
                  <a:srgbClr val="000000"/>
                </a:solidFill>
                <a:latin typeface="FreeMono"/>
                <a:ea typeface="FreeMono"/>
              </a:rPr>
              <a:t> size){</a:t>
            </a:r>
            <a:endParaRPr b="0" lang="en-US" sz="1800" spc="-1" strike="noStrike">
              <a:latin typeface="Arial"/>
            </a:endParaRPr>
          </a:p>
          <a:p>
            <a:pPr marL="182880">
              <a:lnSpc>
                <a:spcPct val="100000"/>
              </a:lnSpc>
            </a:pPr>
            <a:r>
              <a:rPr b="1" lang="en-US" sz="1800" spc="-1" strike="noStrike">
                <a:solidFill>
                  <a:srgbClr val="158466"/>
                </a:solidFill>
                <a:latin typeface="FreeMono"/>
                <a:ea typeface="FreeMono"/>
              </a:rPr>
              <a:t>    </a:t>
            </a:r>
            <a:r>
              <a:rPr b="1" lang="en-US" sz="1800" spc="-1" strike="noStrike">
                <a:solidFill>
                  <a:srgbClr val="158466"/>
                </a:solidFill>
                <a:latin typeface="FreeMono"/>
                <a:ea typeface="FreeMono"/>
              </a:rPr>
              <a:t>// pass by reference</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ff8000"/>
                </a:solidFill>
                <a:latin typeface="FreeMono"/>
                <a:ea typeface="FreeMono"/>
              </a:rPr>
              <a:t>for</a:t>
            </a:r>
            <a:r>
              <a:rPr b="1" lang="en-US" sz="1800" spc="-1" strike="noStrike">
                <a:solidFill>
                  <a:srgbClr val="000000"/>
                </a:solidFill>
                <a:latin typeface="FreeMono"/>
                <a:ea typeface="FreeMono"/>
              </a:rPr>
              <a:t> (</a:t>
            </a:r>
            <a:r>
              <a:rPr b="1" lang="en-US" sz="1800" spc="-1" strike="noStrike">
                <a:solidFill>
                  <a:srgbClr val="2a6099"/>
                </a:solidFill>
                <a:latin typeface="FreeMono"/>
                <a:ea typeface="FreeMono"/>
              </a:rPr>
              <a:t>int</a:t>
            </a:r>
            <a:r>
              <a:rPr b="1" lang="en-US" sz="1800" spc="-1" strike="noStrike">
                <a:solidFill>
                  <a:srgbClr val="000000"/>
                </a:solidFill>
                <a:latin typeface="FreeMono"/>
                <a:ea typeface="FreeMono"/>
              </a:rPr>
              <a:t> I = 0; I &lt; size; I++) {</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arr[I] = arr[I] / 2;</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3465a4"/>
                </a:solidFill>
                <a:latin typeface="FreeMono"/>
                <a:ea typeface="FreeMono"/>
              </a:rPr>
              <a:t>int</a:t>
            </a:r>
            <a:r>
              <a:rPr b="1" lang="en-US" sz="1800" spc="-1" strike="noStrike">
                <a:solidFill>
                  <a:srgbClr val="000000"/>
                </a:solidFill>
                <a:latin typeface="FreeMono"/>
                <a:ea typeface="FreeMono"/>
              </a:rPr>
              <a:t> main(</a:t>
            </a:r>
            <a:r>
              <a:rPr b="1" lang="en-US" sz="1800" spc="-1" strike="noStrike">
                <a:solidFill>
                  <a:srgbClr val="2a6099"/>
                </a:solidFill>
                <a:latin typeface="FreeMono"/>
                <a:ea typeface="FreeMono"/>
              </a:rPr>
              <a:t>int</a:t>
            </a:r>
            <a:r>
              <a:rPr b="1" lang="en-US" sz="1800" spc="-1" strike="noStrike">
                <a:solidFill>
                  <a:srgbClr val="000000"/>
                </a:solidFill>
                <a:latin typeface="FreeMono"/>
                <a:ea typeface="FreeMono"/>
              </a:rPr>
              <a:t> argc, </a:t>
            </a:r>
            <a:r>
              <a:rPr b="1" lang="en-US" sz="1800" spc="-1" strike="noStrike">
                <a:solidFill>
                  <a:srgbClr val="2a6099"/>
                </a:solidFill>
                <a:latin typeface="FreeMono"/>
                <a:ea typeface="FreeMono"/>
              </a:rPr>
              <a:t>char</a:t>
            </a:r>
            <a:r>
              <a:rPr b="1" lang="en-US" sz="1800" spc="-1" strike="noStrike">
                <a:solidFill>
                  <a:srgbClr val="000000"/>
                </a:solidFill>
                <a:latin typeface="FreeMono"/>
                <a:ea typeface="FreeMono"/>
              </a:rPr>
              <a:t> *argv[])</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3465a4"/>
                </a:solidFill>
                <a:latin typeface="FreeMono"/>
                <a:ea typeface="FreeMono"/>
              </a:rPr>
              <a:t>int</a:t>
            </a:r>
            <a:r>
              <a:rPr b="1" lang="en-US" sz="1800" spc="-1" strike="noStrike">
                <a:solidFill>
                  <a:srgbClr val="000000"/>
                </a:solidFill>
                <a:latin typeface="FreeMono"/>
                <a:ea typeface="FreeMono"/>
              </a:rPr>
              <a:t> val;</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scanf(“%d\n”, &amp;val);</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ff8000"/>
                </a:solidFill>
                <a:latin typeface="FreeMono"/>
                <a:ea typeface="FreeMono"/>
              </a:rPr>
              <a:t>if</a:t>
            </a:r>
            <a:r>
              <a:rPr b="1" lang="en-US" sz="1800" spc="-1" strike="noStrike">
                <a:solidFill>
                  <a:srgbClr val="000000"/>
                </a:solidFill>
                <a:latin typeface="FreeMono"/>
                <a:ea typeface="FreeMono"/>
              </a:rPr>
              <a:t> (is_even(val)) {</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printf(“it is even\n”);</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 </a:t>
            </a:r>
            <a:r>
              <a:rPr b="1" lang="en-US" sz="1800" spc="-1" strike="noStrike">
                <a:solidFill>
                  <a:srgbClr val="ff8000"/>
                </a:solidFill>
                <a:latin typeface="FreeMono"/>
                <a:ea typeface="FreeMono"/>
              </a:rPr>
              <a:t>else</a:t>
            </a:r>
            <a:r>
              <a:rPr b="1" lang="en-US" sz="1800" spc="-1" strike="noStrike">
                <a:solidFill>
                  <a:srgbClr val="000000"/>
                </a:solidFill>
                <a:latin typeface="FreeMono"/>
                <a:ea typeface="FreeMono"/>
              </a:rPr>
              <a:t> {</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printf(“it is odd\n”);</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return 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p:txBody>
      </p:sp>
      <p:sp>
        <p:nvSpPr>
          <p:cNvPr id="319"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373188C1-747D-4E28-9DD5-B7303B35575E}"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Functions: Trace a function call</a:t>
            </a:r>
            <a:endParaRPr b="0" lang="en-US" sz="3200" spc="-1" strike="noStrike">
              <a:latin typeface="Arial"/>
            </a:endParaRPr>
          </a:p>
        </p:txBody>
      </p:sp>
      <p:sp>
        <p:nvSpPr>
          <p:cNvPr id="321"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2000" spc="-1" strike="noStrike">
                <a:solidFill>
                  <a:srgbClr val="8d1d75"/>
                </a:solidFill>
                <a:latin typeface="FreeMono"/>
                <a:ea typeface="DejaVu Sans"/>
              </a:rPr>
              <a:t>#include</a:t>
            </a:r>
            <a:r>
              <a:rPr b="1" lang="en-US" sz="2000" spc="-1" strike="noStrike">
                <a:solidFill>
                  <a:srgbClr val="000000"/>
                </a:solidFill>
                <a:latin typeface="FreeMono"/>
                <a:ea typeface="DejaVu Sans"/>
              </a:rPr>
              <a:t> &lt;stdio.h&gt;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3465a4"/>
                </a:solidFill>
                <a:latin typeface="FreeMono"/>
                <a:ea typeface="DejaVu Sans"/>
              </a:rPr>
              <a:t>void</a:t>
            </a:r>
            <a:r>
              <a:rPr b="1" lang="en-US" sz="2000" spc="-1" strike="noStrike">
                <a:solidFill>
                  <a:srgbClr val="000000"/>
                </a:solidFill>
                <a:latin typeface="FreeMono"/>
                <a:ea typeface="DejaVu Sans"/>
              </a:rPr>
              <a:t> func(</a:t>
            </a:r>
            <a:r>
              <a:rPr b="1" lang="en-US" sz="2000" spc="-1" strike="noStrike">
                <a:solidFill>
                  <a:srgbClr val="2a6099"/>
                </a:solidFill>
                <a:latin typeface="FreeMono"/>
                <a:ea typeface="DejaVu Sans"/>
              </a:rPr>
              <a:t>int</a:t>
            </a:r>
            <a:r>
              <a:rPr b="1" lang="en-US" sz="2000" spc="-1" strike="noStrike">
                <a:solidFill>
                  <a:srgbClr val="000000"/>
                </a:solidFill>
                <a:latin typeface="FreeMono"/>
                <a:ea typeface="DejaVu Sans"/>
              </a:rPr>
              <a:t> a){</a:t>
            </a:r>
            <a:endParaRPr b="0" lang="en-US" sz="2000" spc="-1" strike="noStrike">
              <a:latin typeface="Arial"/>
            </a:endParaRPr>
          </a:p>
          <a:p>
            <a:pPr marL="182880">
              <a:lnSpc>
                <a:spcPct val="100000"/>
              </a:lnSpc>
            </a:pPr>
            <a:r>
              <a:rPr b="1" lang="en-US" sz="2000" spc="-1" strike="noStrike">
                <a:solidFill>
                  <a:srgbClr val="158466"/>
                </a:solidFill>
                <a:latin typeface="FreeMono"/>
                <a:ea typeface="DejaVu Sans"/>
              </a:rPr>
              <a:t>  </a:t>
            </a:r>
            <a:r>
              <a:rPr b="1" lang="en-US" sz="2000" spc="-1" strike="noStrike">
                <a:solidFill>
                  <a:srgbClr val="2a6099"/>
                </a:solidFill>
                <a:latin typeface="FreeMono"/>
                <a:ea typeface="DejaVu Sans"/>
              </a:rPr>
              <a:t>int</a:t>
            </a:r>
            <a:r>
              <a:rPr b="1" lang="en-US" sz="2000" spc="-1" strike="noStrike">
                <a:solidFill>
                  <a:srgbClr val="158466"/>
                </a:solidFill>
                <a:latin typeface="FreeMono"/>
                <a:ea typeface="DejaVu Sans"/>
              </a:rPr>
              <a:t> </a:t>
            </a:r>
            <a:r>
              <a:rPr b="1" lang="en-US" sz="2000" spc="-1" strike="noStrike">
                <a:solidFill>
                  <a:srgbClr val="000000"/>
                </a:solidFill>
                <a:latin typeface="FreeMono"/>
                <a:ea typeface="DejaVu Sans"/>
              </a:rPr>
              <a:t>b = 10;</a:t>
            </a:r>
            <a:r>
              <a:rPr b="1" lang="en-US" sz="2000" spc="-1" strike="noStrike">
                <a:solidFill>
                  <a:srgbClr val="158466"/>
                </a:solidFill>
                <a:latin typeface="FreeMono"/>
                <a:ea typeface="DejaVu Sans"/>
              </a:rPr>
              <a:t> </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return a / b;</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3465a4"/>
                </a:solidFill>
                <a:latin typeface="FreeMono"/>
                <a:ea typeface="DejaVu Sans"/>
              </a:rPr>
              <a:t>int</a:t>
            </a:r>
            <a:r>
              <a:rPr b="1" lang="en-US" sz="2000" spc="-1" strike="noStrike">
                <a:solidFill>
                  <a:srgbClr val="000000"/>
                </a:solidFill>
                <a:latin typeface="FreeMono"/>
                <a:ea typeface="DejaVu Sans"/>
              </a:rPr>
              <a:t> main(</a:t>
            </a:r>
            <a:r>
              <a:rPr b="1" lang="en-US" sz="2000" spc="-1" strike="noStrike">
                <a:solidFill>
                  <a:srgbClr val="2a6099"/>
                </a:solidFill>
                <a:latin typeface="FreeMono"/>
                <a:ea typeface="DejaVu Sans"/>
              </a:rPr>
              <a:t>int</a:t>
            </a:r>
            <a:r>
              <a:rPr b="1" lang="en-US" sz="2000" spc="-1" strike="noStrike">
                <a:solidFill>
                  <a:srgbClr val="000000"/>
                </a:solidFill>
                <a:latin typeface="FreeMono"/>
                <a:ea typeface="DejaVu Sans"/>
              </a:rPr>
              <a:t> argc, </a:t>
            </a:r>
            <a:r>
              <a:rPr b="1" lang="en-US" sz="2000" spc="-1" strike="noStrike">
                <a:solidFill>
                  <a:srgbClr val="2a6099"/>
                </a:solidFill>
                <a:latin typeface="FreeMono"/>
                <a:ea typeface="DejaVu Sans"/>
              </a:rPr>
              <a:t>char</a:t>
            </a:r>
            <a:r>
              <a:rPr b="1" lang="en-US" sz="2000" spc="-1" strike="noStrike">
                <a:solidFill>
                  <a:srgbClr val="000000"/>
                </a:solidFill>
                <a:latin typeface="FreeMono"/>
                <a:ea typeface="DejaVu Sans"/>
              </a:rPr>
              <a:t> *argv[])</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3465a4"/>
                </a:solidFill>
                <a:latin typeface="FreeMono"/>
                <a:ea typeface="DejaVu Sans"/>
              </a:rPr>
              <a:t>int</a:t>
            </a:r>
            <a:r>
              <a:rPr b="1" lang="en-US" sz="2000" spc="-1" strike="noStrike">
                <a:solidFill>
                  <a:srgbClr val="000000"/>
                </a:solidFill>
                <a:latin typeface="FreeMono"/>
                <a:ea typeface="DejaVu Sans"/>
              </a:rPr>
              <a:t> val;</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int c;</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scanf(“%d\n”, &amp;val);</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c = func(val);</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printf(“%d\n” c);</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return 0;</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endParaRPr b="0" lang="en-US" sz="2000" spc="-1" strike="noStrike">
              <a:latin typeface="Arial"/>
            </a:endParaRPr>
          </a:p>
        </p:txBody>
      </p:sp>
      <p:graphicFrame>
        <p:nvGraphicFramePr>
          <p:cNvPr id="322" name="Table 3"/>
          <p:cNvGraphicFramePr/>
          <p:nvPr/>
        </p:nvGraphicFramePr>
        <p:xfrm>
          <a:off x="7892280" y="2305080"/>
          <a:ext cx="2613240" cy="3498840"/>
        </p:xfrm>
        <a:graphic>
          <a:graphicData uri="http://schemas.openxmlformats.org/drawingml/2006/table">
            <a:tbl>
              <a:tblPr/>
              <a:tblGrid>
                <a:gridCol w="1186920"/>
                <a:gridCol w="1426680"/>
              </a:tblGrid>
              <a:tr h="349920">
                <a:tc>
                  <a:txBody>
                    <a:bodyPr lIns="90000" rIns="90000">
                      <a:noAutofit/>
                    </a:bodyPr>
                    <a:p>
                      <a:pPr>
                        <a:lnSpc>
                          <a:spcPct val="100000"/>
                        </a:lnSpc>
                      </a:pPr>
                      <a:r>
                        <a:rPr b="0" lang="en-US" sz="1800" spc="-1" strike="noStrike">
                          <a:latin typeface="Arial"/>
                        </a:rPr>
                        <a:t>Address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Value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bl>
          </a:graphicData>
        </a:graphic>
      </p:graphicFrame>
      <p:sp>
        <p:nvSpPr>
          <p:cNvPr id="323" name="TextShape 4"/>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43BDF72E-633E-49B1-8890-D85F3CFEBB8B}"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roid Sans Fallback"/>
              </a:rPr>
              <a:t>Functions</a:t>
            </a:r>
            <a:r>
              <a:rPr b="0" lang="en-US" sz="3200" spc="-1" strike="noStrike">
                <a:solidFill>
                  <a:srgbClr val="000000"/>
                </a:solidFill>
                <a:latin typeface="Crimson"/>
                <a:ea typeface="DejaVu Sans"/>
              </a:rPr>
              <a:t>: Trace a function call</a:t>
            </a:r>
            <a:endParaRPr b="0" lang="en-US" sz="3200" spc="-1" strike="noStrike">
              <a:latin typeface="Arial"/>
            </a:endParaRPr>
          </a:p>
        </p:txBody>
      </p:sp>
      <p:sp>
        <p:nvSpPr>
          <p:cNvPr id="325"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2000" spc="-1" strike="noStrike">
                <a:solidFill>
                  <a:srgbClr val="8d1d75"/>
                </a:solidFill>
                <a:latin typeface="FreeMono"/>
                <a:ea typeface="FreeMono"/>
              </a:rPr>
              <a:t>#include</a:t>
            </a:r>
            <a:r>
              <a:rPr b="1" lang="en-US" sz="2000" spc="-1" strike="noStrike">
                <a:solidFill>
                  <a:srgbClr val="000000"/>
                </a:solidFill>
                <a:latin typeface="FreeMono"/>
                <a:ea typeface="FreeMono"/>
              </a:rPr>
              <a:t> &lt;stdio.h&gt;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3465a4"/>
                </a:solidFill>
                <a:latin typeface="FreeMono"/>
                <a:ea typeface="FreeMono"/>
              </a:rPr>
              <a:t>void</a:t>
            </a:r>
            <a:r>
              <a:rPr b="1" lang="en-US" sz="2000" spc="-1" strike="noStrike">
                <a:solidFill>
                  <a:srgbClr val="000000"/>
                </a:solidFill>
                <a:latin typeface="FreeMono"/>
                <a:ea typeface="FreeMono"/>
              </a:rPr>
              <a:t> func(</a:t>
            </a:r>
            <a:r>
              <a:rPr b="1" lang="en-US" sz="2000" spc="-1" strike="noStrike">
                <a:solidFill>
                  <a:srgbClr val="2a6099"/>
                </a:solidFill>
                <a:latin typeface="FreeMono"/>
                <a:ea typeface="FreeMono"/>
              </a:rPr>
              <a:t>int</a:t>
            </a:r>
            <a:r>
              <a:rPr b="1" lang="en-US" sz="2000" spc="-1" strike="noStrike">
                <a:solidFill>
                  <a:srgbClr val="000000"/>
                </a:solidFill>
                <a:latin typeface="FreeMono"/>
                <a:ea typeface="FreeMono"/>
              </a:rPr>
              <a:t> a){</a:t>
            </a:r>
            <a:endParaRPr b="0" lang="en-US" sz="2000" spc="-1" strike="noStrike">
              <a:latin typeface="Arial"/>
            </a:endParaRPr>
          </a:p>
          <a:p>
            <a:pPr marL="182880">
              <a:lnSpc>
                <a:spcPct val="100000"/>
              </a:lnSpc>
            </a:pPr>
            <a:r>
              <a:rPr b="1" lang="en-US" sz="2000" spc="-1" strike="noStrike">
                <a:solidFill>
                  <a:srgbClr val="158466"/>
                </a:solidFill>
                <a:latin typeface="FreeMono"/>
                <a:ea typeface="FreeMono"/>
              </a:rPr>
              <a:t>  </a:t>
            </a:r>
            <a:r>
              <a:rPr b="1" lang="en-US" sz="2000" spc="-1" strike="noStrike">
                <a:solidFill>
                  <a:srgbClr val="2a6099"/>
                </a:solidFill>
                <a:latin typeface="FreeMono"/>
                <a:ea typeface="FreeMono"/>
              </a:rPr>
              <a:t>int</a:t>
            </a:r>
            <a:r>
              <a:rPr b="1" lang="en-US" sz="2000" spc="-1" strike="noStrike">
                <a:solidFill>
                  <a:srgbClr val="158466"/>
                </a:solidFill>
                <a:latin typeface="FreeMono"/>
                <a:ea typeface="FreeMono"/>
              </a:rPr>
              <a:t> </a:t>
            </a:r>
            <a:r>
              <a:rPr b="1" lang="en-US" sz="2000" spc="-1" strike="noStrike">
                <a:solidFill>
                  <a:srgbClr val="000000"/>
                </a:solidFill>
                <a:latin typeface="FreeMono"/>
                <a:ea typeface="FreeMono"/>
              </a:rPr>
              <a:t>b = 10;</a:t>
            </a:r>
            <a:r>
              <a:rPr b="1" lang="en-US" sz="2000" spc="-1" strike="noStrike">
                <a:solidFill>
                  <a:srgbClr val="158466"/>
                </a:solidFill>
                <a:latin typeface="FreeMono"/>
                <a:ea typeface="FreeMono"/>
              </a:rPr>
              <a:t> </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return a / b;</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3465a4"/>
                </a:solidFill>
                <a:latin typeface="FreeMono"/>
                <a:ea typeface="FreeMono"/>
              </a:rPr>
              <a:t>int</a:t>
            </a:r>
            <a:r>
              <a:rPr b="1" lang="en-US" sz="2000" spc="-1" strike="noStrike">
                <a:solidFill>
                  <a:srgbClr val="000000"/>
                </a:solidFill>
                <a:latin typeface="FreeMono"/>
                <a:ea typeface="FreeMono"/>
              </a:rPr>
              <a:t> main(</a:t>
            </a:r>
            <a:r>
              <a:rPr b="1" lang="en-US" sz="2000" spc="-1" strike="noStrike">
                <a:solidFill>
                  <a:srgbClr val="2a6099"/>
                </a:solidFill>
                <a:latin typeface="FreeMono"/>
                <a:ea typeface="FreeMono"/>
              </a:rPr>
              <a:t>int</a:t>
            </a:r>
            <a:r>
              <a:rPr b="1" lang="en-US" sz="2000" spc="-1" strike="noStrike">
                <a:solidFill>
                  <a:srgbClr val="000000"/>
                </a:solidFill>
                <a:latin typeface="FreeMono"/>
                <a:ea typeface="FreeMono"/>
              </a:rPr>
              <a:t> argc, </a:t>
            </a:r>
            <a:r>
              <a:rPr b="1" lang="en-US" sz="2000" spc="-1" strike="noStrike">
                <a:solidFill>
                  <a:srgbClr val="2a6099"/>
                </a:solidFill>
                <a:latin typeface="FreeMono"/>
                <a:ea typeface="FreeMono"/>
              </a:rPr>
              <a:t>char</a:t>
            </a:r>
            <a:r>
              <a:rPr b="1" lang="en-US" sz="2000" spc="-1" strike="noStrike">
                <a:solidFill>
                  <a:srgbClr val="000000"/>
                </a:solidFill>
                <a:latin typeface="FreeMono"/>
                <a:ea typeface="FreeMono"/>
              </a:rPr>
              <a:t> *argv[])</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3465a4"/>
                </a:solidFill>
                <a:latin typeface="FreeMono"/>
                <a:ea typeface="FreeMono"/>
              </a:rPr>
              <a:t>int</a:t>
            </a:r>
            <a:r>
              <a:rPr b="1" lang="en-US" sz="2000" spc="-1" strike="noStrike">
                <a:solidFill>
                  <a:srgbClr val="000000"/>
                </a:solidFill>
                <a:latin typeface="FreeMono"/>
                <a:ea typeface="FreeMono"/>
              </a:rPr>
              <a:t> val;</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int c;</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scanf(“%d\n”, &amp;val);</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c = func(val);</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printf(“%d\n” c);</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return 0;</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a:t>
            </a:r>
            <a:endParaRPr b="0" lang="en-US" sz="2000" spc="-1" strike="noStrike">
              <a:latin typeface="Arial"/>
            </a:endParaRPr>
          </a:p>
        </p:txBody>
      </p:sp>
      <p:graphicFrame>
        <p:nvGraphicFramePr>
          <p:cNvPr id="326" name="Table 3"/>
          <p:cNvGraphicFramePr/>
          <p:nvPr/>
        </p:nvGraphicFramePr>
        <p:xfrm>
          <a:off x="7892280" y="2305080"/>
          <a:ext cx="2613240" cy="3498840"/>
        </p:xfrm>
        <a:graphic>
          <a:graphicData uri="http://schemas.openxmlformats.org/drawingml/2006/table">
            <a:tbl>
              <a:tblPr/>
              <a:tblGrid>
                <a:gridCol w="1186920"/>
                <a:gridCol w="1426680"/>
              </a:tblGrid>
              <a:tr h="349920">
                <a:tc>
                  <a:txBody>
                    <a:bodyPr lIns="90000" rIns="90000">
                      <a:noAutofit/>
                    </a:bodyPr>
                    <a:p>
                      <a:pPr>
                        <a:lnSpc>
                          <a:spcPct val="100000"/>
                        </a:lnSpc>
                      </a:pPr>
                      <a:r>
                        <a:rPr b="0" lang="en-US" sz="1800" spc="-1" strike="noStrike">
                          <a:latin typeface="Arial"/>
                        </a:rPr>
                        <a:t>Address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Value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bl>
          </a:graphicData>
        </a:graphic>
      </p:graphicFrame>
      <p:sp>
        <p:nvSpPr>
          <p:cNvPr id="327" name="CustomShape 4"/>
          <p:cNvSpPr/>
          <p:nvPr/>
        </p:nvSpPr>
        <p:spPr>
          <a:xfrm>
            <a:off x="6400800" y="2586600"/>
            <a:ext cx="1371240" cy="34596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int val</a:t>
            </a:r>
            <a:endParaRPr b="0" lang="en-US" sz="1800" spc="-1" strike="noStrike">
              <a:latin typeface="Arial"/>
            </a:endParaRPr>
          </a:p>
        </p:txBody>
      </p:sp>
      <p:sp>
        <p:nvSpPr>
          <p:cNvPr id="328" name="CustomShape 5"/>
          <p:cNvSpPr/>
          <p:nvPr/>
        </p:nvSpPr>
        <p:spPr>
          <a:xfrm>
            <a:off x="343800" y="3827880"/>
            <a:ext cx="1031040" cy="515160"/>
          </a:xfrm>
          <a:custGeom>
            <a:avLst/>
            <a:gdLst/>
            <a:ahLst/>
            <a:rect l="l" t="t" r="r" b="b"/>
            <a:pathLst>
              <a:path w="2867" h="1434">
                <a:moveTo>
                  <a:pt x="0" y="358"/>
                </a:moveTo>
                <a:lnTo>
                  <a:pt x="2149" y="358"/>
                </a:lnTo>
                <a:lnTo>
                  <a:pt x="2149" y="0"/>
                </a:lnTo>
                <a:lnTo>
                  <a:pt x="2866" y="716"/>
                </a:lnTo>
                <a:lnTo>
                  <a:pt x="2149" y="1433"/>
                </a:lnTo>
                <a:lnTo>
                  <a:pt x="2149" y="1074"/>
                </a:lnTo>
                <a:lnTo>
                  <a:pt x="0" y="1074"/>
                </a:lnTo>
                <a:lnTo>
                  <a:pt x="0" y="358"/>
                </a:lnTo>
              </a:path>
            </a:pathLst>
          </a:custGeom>
          <a:solidFill>
            <a:srgbClr val="ff0000"/>
          </a:solidFill>
          <a:ln w="0">
            <a:solidFill>
              <a:srgbClr val="3465a4"/>
            </a:solidFill>
          </a:ln>
        </p:spPr>
        <p:style>
          <a:lnRef idx="0"/>
          <a:fillRef idx="0"/>
          <a:effectRef idx="0"/>
          <a:fontRef idx="minor"/>
        </p:style>
      </p:sp>
      <p:sp>
        <p:nvSpPr>
          <p:cNvPr id="329" name="CustomShape 6"/>
          <p:cNvSpPr/>
          <p:nvPr/>
        </p:nvSpPr>
        <p:spPr>
          <a:xfrm>
            <a:off x="6400800" y="3054600"/>
            <a:ext cx="1371240" cy="34596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int c</a:t>
            </a:r>
            <a:endParaRPr b="0" lang="en-US" sz="1800" spc="-1" strike="noStrike">
              <a:latin typeface="Arial"/>
            </a:endParaRPr>
          </a:p>
        </p:txBody>
      </p:sp>
      <p:sp>
        <p:nvSpPr>
          <p:cNvPr id="330" name="TextShape 7"/>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8EB7C5E2-CE23-443D-87C0-7EA323CAC7CA}"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roid Sans Fallback"/>
              </a:rPr>
              <a:t>Functions</a:t>
            </a:r>
            <a:r>
              <a:rPr b="0" lang="en-US" sz="3200" spc="-1" strike="noStrike">
                <a:solidFill>
                  <a:srgbClr val="000000"/>
                </a:solidFill>
                <a:latin typeface="Crimson"/>
                <a:ea typeface="DejaVu Sans"/>
              </a:rPr>
              <a:t>: Trace a function call</a:t>
            </a:r>
            <a:endParaRPr b="0" lang="en-US" sz="3200" spc="-1" strike="noStrike">
              <a:latin typeface="Arial"/>
            </a:endParaRPr>
          </a:p>
        </p:txBody>
      </p:sp>
      <p:sp>
        <p:nvSpPr>
          <p:cNvPr id="332"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2000" spc="-1" strike="noStrike">
                <a:solidFill>
                  <a:srgbClr val="8d1d75"/>
                </a:solidFill>
                <a:latin typeface="FreeMono"/>
                <a:ea typeface="FreeMono"/>
              </a:rPr>
              <a:t>#include</a:t>
            </a:r>
            <a:r>
              <a:rPr b="1" lang="en-US" sz="2000" spc="-1" strike="noStrike">
                <a:solidFill>
                  <a:srgbClr val="000000"/>
                </a:solidFill>
                <a:latin typeface="FreeMono"/>
                <a:ea typeface="FreeMono"/>
              </a:rPr>
              <a:t> &lt;stdio.h&gt;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3465a4"/>
                </a:solidFill>
                <a:latin typeface="FreeMono"/>
                <a:ea typeface="FreeMono"/>
              </a:rPr>
              <a:t>void</a:t>
            </a:r>
            <a:r>
              <a:rPr b="1" lang="en-US" sz="2000" spc="-1" strike="noStrike">
                <a:solidFill>
                  <a:srgbClr val="000000"/>
                </a:solidFill>
                <a:latin typeface="FreeMono"/>
                <a:ea typeface="FreeMono"/>
              </a:rPr>
              <a:t> func(</a:t>
            </a:r>
            <a:r>
              <a:rPr b="1" lang="en-US" sz="2000" spc="-1" strike="noStrike">
                <a:solidFill>
                  <a:srgbClr val="2a6099"/>
                </a:solidFill>
                <a:latin typeface="FreeMono"/>
                <a:ea typeface="FreeMono"/>
              </a:rPr>
              <a:t>int</a:t>
            </a:r>
            <a:r>
              <a:rPr b="1" lang="en-US" sz="2000" spc="-1" strike="noStrike">
                <a:solidFill>
                  <a:srgbClr val="000000"/>
                </a:solidFill>
                <a:latin typeface="FreeMono"/>
                <a:ea typeface="FreeMono"/>
              </a:rPr>
              <a:t> a){</a:t>
            </a:r>
            <a:endParaRPr b="0" lang="en-US" sz="2000" spc="-1" strike="noStrike">
              <a:latin typeface="Arial"/>
            </a:endParaRPr>
          </a:p>
          <a:p>
            <a:pPr marL="182880">
              <a:lnSpc>
                <a:spcPct val="100000"/>
              </a:lnSpc>
            </a:pPr>
            <a:r>
              <a:rPr b="1" lang="en-US" sz="2000" spc="-1" strike="noStrike">
                <a:solidFill>
                  <a:srgbClr val="158466"/>
                </a:solidFill>
                <a:latin typeface="FreeMono"/>
                <a:ea typeface="FreeMono"/>
              </a:rPr>
              <a:t>  </a:t>
            </a:r>
            <a:r>
              <a:rPr b="1" lang="en-US" sz="2000" spc="-1" strike="noStrike">
                <a:solidFill>
                  <a:srgbClr val="2a6099"/>
                </a:solidFill>
                <a:latin typeface="FreeMono"/>
                <a:ea typeface="FreeMono"/>
              </a:rPr>
              <a:t>int</a:t>
            </a:r>
            <a:r>
              <a:rPr b="1" lang="en-US" sz="2000" spc="-1" strike="noStrike">
                <a:solidFill>
                  <a:srgbClr val="158466"/>
                </a:solidFill>
                <a:latin typeface="FreeMono"/>
                <a:ea typeface="FreeMono"/>
              </a:rPr>
              <a:t> </a:t>
            </a:r>
            <a:r>
              <a:rPr b="1" lang="en-US" sz="2000" spc="-1" strike="noStrike">
                <a:solidFill>
                  <a:srgbClr val="000000"/>
                </a:solidFill>
                <a:latin typeface="FreeMono"/>
                <a:ea typeface="FreeMono"/>
              </a:rPr>
              <a:t>b = 10;</a:t>
            </a:r>
            <a:r>
              <a:rPr b="1" lang="en-US" sz="2000" spc="-1" strike="noStrike">
                <a:solidFill>
                  <a:srgbClr val="158466"/>
                </a:solidFill>
                <a:latin typeface="FreeMono"/>
                <a:ea typeface="FreeMono"/>
              </a:rPr>
              <a:t> </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return a / b;</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3465a4"/>
                </a:solidFill>
                <a:latin typeface="FreeMono"/>
                <a:ea typeface="FreeMono"/>
              </a:rPr>
              <a:t>int</a:t>
            </a:r>
            <a:r>
              <a:rPr b="1" lang="en-US" sz="2000" spc="-1" strike="noStrike">
                <a:solidFill>
                  <a:srgbClr val="000000"/>
                </a:solidFill>
                <a:latin typeface="FreeMono"/>
                <a:ea typeface="FreeMono"/>
              </a:rPr>
              <a:t> main(</a:t>
            </a:r>
            <a:r>
              <a:rPr b="1" lang="en-US" sz="2000" spc="-1" strike="noStrike">
                <a:solidFill>
                  <a:srgbClr val="2a6099"/>
                </a:solidFill>
                <a:latin typeface="FreeMono"/>
                <a:ea typeface="FreeMono"/>
              </a:rPr>
              <a:t>int</a:t>
            </a:r>
            <a:r>
              <a:rPr b="1" lang="en-US" sz="2000" spc="-1" strike="noStrike">
                <a:solidFill>
                  <a:srgbClr val="000000"/>
                </a:solidFill>
                <a:latin typeface="FreeMono"/>
                <a:ea typeface="FreeMono"/>
              </a:rPr>
              <a:t> argc, </a:t>
            </a:r>
            <a:r>
              <a:rPr b="1" lang="en-US" sz="2000" spc="-1" strike="noStrike">
                <a:solidFill>
                  <a:srgbClr val="2a6099"/>
                </a:solidFill>
                <a:latin typeface="FreeMono"/>
                <a:ea typeface="FreeMono"/>
              </a:rPr>
              <a:t>char</a:t>
            </a:r>
            <a:r>
              <a:rPr b="1" lang="en-US" sz="2000" spc="-1" strike="noStrike">
                <a:solidFill>
                  <a:srgbClr val="000000"/>
                </a:solidFill>
                <a:latin typeface="FreeMono"/>
                <a:ea typeface="FreeMono"/>
              </a:rPr>
              <a:t> *argv[])</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3465a4"/>
                </a:solidFill>
                <a:latin typeface="FreeMono"/>
                <a:ea typeface="FreeMono"/>
              </a:rPr>
              <a:t>int</a:t>
            </a:r>
            <a:r>
              <a:rPr b="1" lang="en-US" sz="2000" spc="-1" strike="noStrike">
                <a:solidFill>
                  <a:srgbClr val="000000"/>
                </a:solidFill>
                <a:latin typeface="FreeMono"/>
                <a:ea typeface="FreeMono"/>
              </a:rPr>
              <a:t> val;</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int c;</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scanf(“%d\n”, &amp;val);</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c = func(val);</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printf(“%d\n” c);</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return 0;</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a:t>
            </a:r>
            <a:endParaRPr b="0" lang="en-US" sz="2000" spc="-1" strike="noStrike">
              <a:latin typeface="Arial"/>
            </a:endParaRPr>
          </a:p>
        </p:txBody>
      </p:sp>
      <p:graphicFrame>
        <p:nvGraphicFramePr>
          <p:cNvPr id="333" name="Table 3"/>
          <p:cNvGraphicFramePr/>
          <p:nvPr/>
        </p:nvGraphicFramePr>
        <p:xfrm>
          <a:off x="7892280" y="2305080"/>
          <a:ext cx="2613240" cy="3498840"/>
        </p:xfrm>
        <a:graphic>
          <a:graphicData uri="http://schemas.openxmlformats.org/drawingml/2006/table">
            <a:tbl>
              <a:tblPr/>
              <a:tblGrid>
                <a:gridCol w="1186920"/>
                <a:gridCol w="1426680"/>
              </a:tblGrid>
              <a:tr h="349920">
                <a:tc>
                  <a:txBody>
                    <a:bodyPr lIns="90000" rIns="90000">
                      <a:noAutofit/>
                    </a:bodyPr>
                    <a:p>
                      <a:pPr>
                        <a:lnSpc>
                          <a:spcPct val="100000"/>
                        </a:lnSpc>
                      </a:pPr>
                      <a:r>
                        <a:rPr b="0" lang="en-US" sz="1800" spc="-1" strike="noStrike">
                          <a:latin typeface="Arial"/>
                        </a:rPr>
                        <a:t>Address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Value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bl>
          </a:graphicData>
        </a:graphic>
      </p:graphicFrame>
      <p:sp>
        <p:nvSpPr>
          <p:cNvPr id="334" name="CustomShape 4"/>
          <p:cNvSpPr/>
          <p:nvPr/>
        </p:nvSpPr>
        <p:spPr>
          <a:xfrm>
            <a:off x="6400800" y="2586600"/>
            <a:ext cx="1371240" cy="34596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int val</a:t>
            </a:r>
            <a:endParaRPr b="0" lang="en-US" sz="1800" spc="-1" strike="noStrike">
              <a:latin typeface="Arial"/>
            </a:endParaRPr>
          </a:p>
        </p:txBody>
      </p:sp>
      <p:sp>
        <p:nvSpPr>
          <p:cNvPr id="335" name="CustomShape 5"/>
          <p:cNvSpPr/>
          <p:nvPr/>
        </p:nvSpPr>
        <p:spPr>
          <a:xfrm>
            <a:off x="343800" y="4590000"/>
            <a:ext cx="1031040" cy="515160"/>
          </a:xfrm>
          <a:custGeom>
            <a:avLst/>
            <a:gdLst/>
            <a:ahLst/>
            <a:rect l="l" t="t" r="r" b="b"/>
            <a:pathLst>
              <a:path w="2867" h="1434">
                <a:moveTo>
                  <a:pt x="0" y="358"/>
                </a:moveTo>
                <a:lnTo>
                  <a:pt x="2149" y="358"/>
                </a:lnTo>
                <a:lnTo>
                  <a:pt x="2149" y="0"/>
                </a:lnTo>
                <a:lnTo>
                  <a:pt x="2866" y="716"/>
                </a:lnTo>
                <a:lnTo>
                  <a:pt x="2149" y="1433"/>
                </a:lnTo>
                <a:lnTo>
                  <a:pt x="2149" y="1074"/>
                </a:lnTo>
                <a:lnTo>
                  <a:pt x="0" y="1074"/>
                </a:lnTo>
                <a:lnTo>
                  <a:pt x="0" y="358"/>
                </a:lnTo>
              </a:path>
            </a:pathLst>
          </a:custGeom>
          <a:solidFill>
            <a:srgbClr val="ff0000"/>
          </a:solidFill>
          <a:ln w="0">
            <a:solidFill>
              <a:srgbClr val="3465a4"/>
            </a:solidFill>
          </a:ln>
        </p:spPr>
        <p:style>
          <a:lnRef idx="0"/>
          <a:fillRef idx="0"/>
          <a:effectRef idx="0"/>
          <a:fontRef idx="minor"/>
        </p:style>
      </p:sp>
      <p:sp>
        <p:nvSpPr>
          <p:cNvPr id="336" name="CustomShape 6"/>
          <p:cNvSpPr/>
          <p:nvPr/>
        </p:nvSpPr>
        <p:spPr>
          <a:xfrm>
            <a:off x="6400800" y="3054600"/>
            <a:ext cx="1371240" cy="34596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int c</a:t>
            </a:r>
            <a:endParaRPr b="0" lang="en-US" sz="1800" spc="-1" strike="noStrike">
              <a:latin typeface="Arial"/>
            </a:endParaRPr>
          </a:p>
        </p:txBody>
      </p:sp>
      <p:sp>
        <p:nvSpPr>
          <p:cNvPr id="337" name="TextShape 7"/>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D18A90D2-5775-46D6-B8C6-60E154DEF43F}"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roid Sans Fallback"/>
              </a:rPr>
              <a:t>Functions</a:t>
            </a:r>
            <a:r>
              <a:rPr b="0" lang="en-US" sz="3200" spc="-1" strike="noStrike">
                <a:solidFill>
                  <a:srgbClr val="000000"/>
                </a:solidFill>
                <a:latin typeface="Crimson"/>
                <a:ea typeface="DejaVu Sans"/>
              </a:rPr>
              <a:t>: Trace a function call</a:t>
            </a:r>
            <a:endParaRPr b="0" lang="en-US" sz="3200" spc="-1" strike="noStrike">
              <a:latin typeface="Arial"/>
            </a:endParaRPr>
          </a:p>
        </p:txBody>
      </p:sp>
      <p:sp>
        <p:nvSpPr>
          <p:cNvPr id="339"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2000" spc="-1" strike="noStrike">
                <a:solidFill>
                  <a:srgbClr val="8d1d75"/>
                </a:solidFill>
                <a:latin typeface="FreeMono"/>
                <a:ea typeface="DejaVu Sans"/>
              </a:rPr>
              <a:t>#include</a:t>
            </a:r>
            <a:r>
              <a:rPr b="1" lang="en-US" sz="2000" spc="-1" strike="noStrike">
                <a:solidFill>
                  <a:srgbClr val="000000"/>
                </a:solidFill>
                <a:latin typeface="FreeMono"/>
                <a:ea typeface="DejaVu Sans"/>
              </a:rPr>
              <a:t> &lt;stdio.h&gt;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3465a4"/>
                </a:solidFill>
                <a:latin typeface="FreeMono"/>
                <a:ea typeface="DejaVu Sans"/>
              </a:rPr>
              <a:t>void</a:t>
            </a:r>
            <a:r>
              <a:rPr b="1" lang="en-US" sz="2000" spc="-1" strike="noStrike">
                <a:solidFill>
                  <a:srgbClr val="000000"/>
                </a:solidFill>
                <a:latin typeface="FreeMono"/>
                <a:ea typeface="DejaVu Sans"/>
              </a:rPr>
              <a:t> func(</a:t>
            </a:r>
            <a:r>
              <a:rPr b="1" lang="en-US" sz="2000" spc="-1" strike="noStrike">
                <a:solidFill>
                  <a:srgbClr val="2a6099"/>
                </a:solidFill>
                <a:latin typeface="FreeMono"/>
                <a:ea typeface="DejaVu Sans"/>
              </a:rPr>
              <a:t>int</a:t>
            </a:r>
            <a:r>
              <a:rPr b="1" lang="en-US" sz="2000" spc="-1" strike="noStrike">
                <a:solidFill>
                  <a:srgbClr val="000000"/>
                </a:solidFill>
                <a:latin typeface="FreeMono"/>
                <a:ea typeface="DejaVu Sans"/>
              </a:rPr>
              <a:t> a){</a:t>
            </a:r>
            <a:endParaRPr b="0" lang="en-US" sz="2000" spc="-1" strike="noStrike">
              <a:latin typeface="Arial"/>
            </a:endParaRPr>
          </a:p>
          <a:p>
            <a:pPr marL="182880">
              <a:lnSpc>
                <a:spcPct val="100000"/>
              </a:lnSpc>
            </a:pPr>
            <a:r>
              <a:rPr b="1" lang="en-US" sz="2000" spc="-1" strike="noStrike">
                <a:solidFill>
                  <a:srgbClr val="158466"/>
                </a:solidFill>
                <a:latin typeface="FreeMono"/>
                <a:ea typeface="DejaVu Sans"/>
              </a:rPr>
              <a:t>  </a:t>
            </a:r>
            <a:r>
              <a:rPr b="1" lang="en-US" sz="2000" spc="-1" strike="noStrike">
                <a:solidFill>
                  <a:srgbClr val="2a6099"/>
                </a:solidFill>
                <a:latin typeface="FreeMono"/>
                <a:ea typeface="DejaVu Sans"/>
              </a:rPr>
              <a:t>int</a:t>
            </a:r>
            <a:r>
              <a:rPr b="1" lang="en-US" sz="2000" spc="-1" strike="noStrike">
                <a:solidFill>
                  <a:srgbClr val="158466"/>
                </a:solidFill>
                <a:latin typeface="FreeMono"/>
                <a:ea typeface="DejaVu Sans"/>
              </a:rPr>
              <a:t> </a:t>
            </a:r>
            <a:r>
              <a:rPr b="1" lang="en-US" sz="2000" spc="-1" strike="noStrike">
                <a:solidFill>
                  <a:srgbClr val="000000"/>
                </a:solidFill>
                <a:latin typeface="FreeMono"/>
                <a:ea typeface="DejaVu Sans"/>
              </a:rPr>
              <a:t>b = 10;</a:t>
            </a:r>
            <a:r>
              <a:rPr b="1" lang="en-US" sz="2000" spc="-1" strike="noStrike">
                <a:solidFill>
                  <a:srgbClr val="158466"/>
                </a:solidFill>
                <a:latin typeface="FreeMono"/>
                <a:ea typeface="DejaVu Sans"/>
              </a:rPr>
              <a:t> </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return a / b;</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3465a4"/>
                </a:solidFill>
                <a:latin typeface="FreeMono"/>
                <a:ea typeface="DejaVu Sans"/>
              </a:rPr>
              <a:t>int</a:t>
            </a:r>
            <a:r>
              <a:rPr b="1" lang="en-US" sz="2000" spc="-1" strike="noStrike">
                <a:solidFill>
                  <a:srgbClr val="000000"/>
                </a:solidFill>
                <a:latin typeface="FreeMono"/>
                <a:ea typeface="DejaVu Sans"/>
              </a:rPr>
              <a:t> main(</a:t>
            </a:r>
            <a:r>
              <a:rPr b="1" lang="en-US" sz="2000" spc="-1" strike="noStrike">
                <a:solidFill>
                  <a:srgbClr val="2a6099"/>
                </a:solidFill>
                <a:latin typeface="FreeMono"/>
                <a:ea typeface="DejaVu Sans"/>
              </a:rPr>
              <a:t>int</a:t>
            </a:r>
            <a:r>
              <a:rPr b="1" lang="en-US" sz="2000" spc="-1" strike="noStrike">
                <a:solidFill>
                  <a:srgbClr val="000000"/>
                </a:solidFill>
                <a:latin typeface="FreeMono"/>
                <a:ea typeface="DejaVu Sans"/>
              </a:rPr>
              <a:t> argc, </a:t>
            </a:r>
            <a:r>
              <a:rPr b="1" lang="en-US" sz="2000" spc="-1" strike="noStrike">
                <a:solidFill>
                  <a:srgbClr val="2a6099"/>
                </a:solidFill>
                <a:latin typeface="FreeMono"/>
                <a:ea typeface="DejaVu Sans"/>
              </a:rPr>
              <a:t>char</a:t>
            </a:r>
            <a:r>
              <a:rPr b="1" lang="en-US" sz="2000" spc="-1" strike="noStrike">
                <a:solidFill>
                  <a:srgbClr val="000000"/>
                </a:solidFill>
                <a:latin typeface="FreeMono"/>
                <a:ea typeface="DejaVu Sans"/>
              </a:rPr>
              <a:t> *argv[])</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3465a4"/>
                </a:solidFill>
                <a:latin typeface="FreeMono"/>
                <a:ea typeface="DejaVu Sans"/>
              </a:rPr>
              <a:t>int</a:t>
            </a:r>
            <a:r>
              <a:rPr b="1" lang="en-US" sz="2000" spc="-1" strike="noStrike">
                <a:solidFill>
                  <a:srgbClr val="000000"/>
                </a:solidFill>
                <a:latin typeface="FreeMono"/>
                <a:ea typeface="DejaVu Sans"/>
              </a:rPr>
              <a:t> val;</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int c;</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scanf(“%d\n”, &amp;val);</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c = func(val);</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printf(“%d\n” c);</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return 0;</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endParaRPr b="0" lang="en-US" sz="2000" spc="-1" strike="noStrike">
              <a:latin typeface="Arial"/>
            </a:endParaRPr>
          </a:p>
        </p:txBody>
      </p:sp>
      <p:graphicFrame>
        <p:nvGraphicFramePr>
          <p:cNvPr id="340" name="Table 3"/>
          <p:cNvGraphicFramePr/>
          <p:nvPr/>
        </p:nvGraphicFramePr>
        <p:xfrm>
          <a:off x="7892280" y="2305080"/>
          <a:ext cx="2613240" cy="3498840"/>
        </p:xfrm>
        <a:graphic>
          <a:graphicData uri="http://schemas.openxmlformats.org/drawingml/2006/table">
            <a:tbl>
              <a:tblPr/>
              <a:tblGrid>
                <a:gridCol w="1186920"/>
                <a:gridCol w="1426680"/>
              </a:tblGrid>
              <a:tr h="349920">
                <a:tc>
                  <a:txBody>
                    <a:bodyPr lIns="90000" rIns="90000">
                      <a:noAutofit/>
                    </a:bodyPr>
                    <a:p>
                      <a:pPr>
                        <a:lnSpc>
                          <a:spcPct val="100000"/>
                        </a:lnSpc>
                      </a:pPr>
                      <a:r>
                        <a:rPr b="0" lang="en-US" sz="1800" spc="-1" strike="noStrike">
                          <a:latin typeface="Arial"/>
                        </a:rPr>
                        <a:t>Address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Value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25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bl>
          </a:graphicData>
        </a:graphic>
      </p:graphicFrame>
      <p:sp>
        <p:nvSpPr>
          <p:cNvPr id="341" name="CustomShape 4"/>
          <p:cNvSpPr/>
          <p:nvPr/>
        </p:nvSpPr>
        <p:spPr>
          <a:xfrm>
            <a:off x="6400800" y="2586600"/>
            <a:ext cx="1371240" cy="34596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int value </a:t>
            </a:r>
            <a:endParaRPr b="0" lang="en-US" sz="1800" spc="-1" strike="noStrike">
              <a:latin typeface="Arial"/>
            </a:endParaRPr>
          </a:p>
        </p:txBody>
      </p:sp>
      <p:sp>
        <p:nvSpPr>
          <p:cNvPr id="342" name="CustomShape 5"/>
          <p:cNvSpPr/>
          <p:nvPr/>
        </p:nvSpPr>
        <p:spPr>
          <a:xfrm>
            <a:off x="343800" y="4894560"/>
            <a:ext cx="1031040" cy="515160"/>
          </a:xfrm>
          <a:custGeom>
            <a:avLst/>
            <a:gdLst/>
            <a:ahLst/>
            <a:rect l="l" t="t" r="r" b="b"/>
            <a:pathLst>
              <a:path w="2867" h="1434">
                <a:moveTo>
                  <a:pt x="0" y="358"/>
                </a:moveTo>
                <a:lnTo>
                  <a:pt x="2149" y="358"/>
                </a:lnTo>
                <a:lnTo>
                  <a:pt x="2149" y="0"/>
                </a:lnTo>
                <a:lnTo>
                  <a:pt x="2866" y="716"/>
                </a:lnTo>
                <a:lnTo>
                  <a:pt x="2149" y="1433"/>
                </a:lnTo>
                <a:lnTo>
                  <a:pt x="2149" y="1074"/>
                </a:lnTo>
                <a:lnTo>
                  <a:pt x="0" y="1074"/>
                </a:lnTo>
                <a:lnTo>
                  <a:pt x="0" y="358"/>
                </a:lnTo>
              </a:path>
            </a:pathLst>
          </a:custGeom>
          <a:solidFill>
            <a:srgbClr val="ff0000"/>
          </a:solidFill>
          <a:ln w="0">
            <a:solidFill>
              <a:srgbClr val="3465a4"/>
            </a:solidFill>
          </a:ln>
        </p:spPr>
        <p:style>
          <a:lnRef idx="0"/>
          <a:fillRef idx="0"/>
          <a:effectRef idx="0"/>
          <a:fontRef idx="minor"/>
        </p:style>
      </p:sp>
      <p:sp>
        <p:nvSpPr>
          <p:cNvPr id="343" name="CustomShape 6"/>
          <p:cNvSpPr/>
          <p:nvPr/>
        </p:nvSpPr>
        <p:spPr>
          <a:xfrm>
            <a:off x="6400800" y="3054600"/>
            <a:ext cx="1371240" cy="34596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int c</a:t>
            </a:r>
            <a:endParaRPr b="0" lang="en-US" sz="1800" spc="-1" strike="noStrike">
              <a:latin typeface="Arial"/>
            </a:endParaRPr>
          </a:p>
        </p:txBody>
      </p:sp>
      <p:sp>
        <p:nvSpPr>
          <p:cNvPr id="344" name="TextShape 7"/>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23A52C24-F134-4738-A5AF-E2A21F4F318E}"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roid Sans Fallback"/>
              </a:rPr>
              <a:t>Functions</a:t>
            </a:r>
            <a:r>
              <a:rPr b="0" lang="en-US" sz="3200" spc="-1" strike="noStrike">
                <a:solidFill>
                  <a:srgbClr val="000000"/>
                </a:solidFill>
                <a:latin typeface="Crimson"/>
                <a:ea typeface="DejaVu Sans"/>
              </a:rPr>
              <a:t>: Trace a function call</a:t>
            </a:r>
            <a:endParaRPr b="0" lang="en-US" sz="3200" spc="-1" strike="noStrike">
              <a:latin typeface="Arial"/>
            </a:endParaRPr>
          </a:p>
        </p:txBody>
      </p:sp>
      <p:sp>
        <p:nvSpPr>
          <p:cNvPr id="346"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2000" spc="-1" strike="noStrike">
                <a:solidFill>
                  <a:srgbClr val="8d1d75"/>
                </a:solidFill>
                <a:latin typeface="FreeMono"/>
                <a:ea typeface="DejaVu Sans"/>
              </a:rPr>
              <a:t>#include</a:t>
            </a:r>
            <a:r>
              <a:rPr b="1" lang="en-US" sz="2000" spc="-1" strike="noStrike">
                <a:solidFill>
                  <a:srgbClr val="000000"/>
                </a:solidFill>
                <a:latin typeface="FreeMono"/>
                <a:ea typeface="DejaVu Sans"/>
              </a:rPr>
              <a:t> &lt;stdio.h&gt;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3465a4"/>
                </a:solidFill>
                <a:latin typeface="FreeMono"/>
                <a:ea typeface="DejaVu Sans"/>
              </a:rPr>
              <a:t>void</a:t>
            </a:r>
            <a:r>
              <a:rPr b="1" lang="en-US" sz="2000" spc="-1" strike="noStrike">
                <a:solidFill>
                  <a:srgbClr val="000000"/>
                </a:solidFill>
                <a:latin typeface="FreeMono"/>
                <a:ea typeface="DejaVu Sans"/>
              </a:rPr>
              <a:t> func(</a:t>
            </a:r>
            <a:r>
              <a:rPr b="1" lang="en-US" sz="2000" spc="-1" strike="noStrike">
                <a:solidFill>
                  <a:srgbClr val="2a6099"/>
                </a:solidFill>
                <a:latin typeface="FreeMono"/>
                <a:ea typeface="DejaVu Sans"/>
              </a:rPr>
              <a:t>int</a:t>
            </a:r>
            <a:r>
              <a:rPr b="1" lang="en-US" sz="2000" spc="-1" strike="noStrike">
                <a:solidFill>
                  <a:srgbClr val="000000"/>
                </a:solidFill>
                <a:latin typeface="FreeMono"/>
                <a:ea typeface="DejaVu Sans"/>
              </a:rPr>
              <a:t> a){</a:t>
            </a:r>
            <a:endParaRPr b="0" lang="en-US" sz="2000" spc="-1" strike="noStrike">
              <a:latin typeface="Arial"/>
            </a:endParaRPr>
          </a:p>
          <a:p>
            <a:pPr marL="182880">
              <a:lnSpc>
                <a:spcPct val="100000"/>
              </a:lnSpc>
            </a:pPr>
            <a:r>
              <a:rPr b="1" lang="en-US" sz="2000" spc="-1" strike="noStrike">
                <a:solidFill>
                  <a:srgbClr val="158466"/>
                </a:solidFill>
                <a:latin typeface="FreeMono"/>
                <a:ea typeface="DejaVu Sans"/>
              </a:rPr>
              <a:t>  </a:t>
            </a:r>
            <a:r>
              <a:rPr b="1" lang="en-US" sz="2000" spc="-1" strike="noStrike">
                <a:solidFill>
                  <a:srgbClr val="2a6099"/>
                </a:solidFill>
                <a:latin typeface="FreeMono"/>
                <a:ea typeface="DejaVu Sans"/>
              </a:rPr>
              <a:t>int</a:t>
            </a:r>
            <a:r>
              <a:rPr b="1" lang="en-US" sz="2000" spc="-1" strike="noStrike">
                <a:solidFill>
                  <a:srgbClr val="158466"/>
                </a:solidFill>
                <a:latin typeface="FreeMono"/>
                <a:ea typeface="DejaVu Sans"/>
              </a:rPr>
              <a:t> </a:t>
            </a:r>
            <a:r>
              <a:rPr b="1" lang="en-US" sz="2000" spc="-1" strike="noStrike">
                <a:solidFill>
                  <a:srgbClr val="000000"/>
                </a:solidFill>
                <a:latin typeface="FreeMono"/>
                <a:ea typeface="DejaVu Sans"/>
              </a:rPr>
              <a:t>b = 10;</a:t>
            </a:r>
            <a:r>
              <a:rPr b="1" lang="en-US" sz="2000" spc="-1" strike="noStrike">
                <a:solidFill>
                  <a:srgbClr val="158466"/>
                </a:solidFill>
                <a:latin typeface="FreeMono"/>
                <a:ea typeface="DejaVu Sans"/>
              </a:rPr>
              <a:t> </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return a / b;</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3465a4"/>
                </a:solidFill>
                <a:latin typeface="FreeMono"/>
                <a:ea typeface="DejaVu Sans"/>
              </a:rPr>
              <a:t>int</a:t>
            </a:r>
            <a:r>
              <a:rPr b="1" lang="en-US" sz="2000" spc="-1" strike="noStrike">
                <a:solidFill>
                  <a:srgbClr val="000000"/>
                </a:solidFill>
                <a:latin typeface="FreeMono"/>
                <a:ea typeface="DejaVu Sans"/>
              </a:rPr>
              <a:t> main(</a:t>
            </a:r>
            <a:r>
              <a:rPr b="1" lang="en-US" sz="2000" spc="-1" strike="noStrike">
                <a:solidFill>
                  <a:srgbClr val="2a6099"/>
                </a:solidFill>
                <a:latin typeface="FreeMono"/>
                <a:ea typeface="DejaVu Sans"/>
              </a:rPr>
              <a:t>int</a:t>
            </a:r>
            <a:r>
              <a:rPr b="1" lang="en-US" sz="2000" spc="-1" strike="noStrike">
                <a:solidFill>
                  <a:srgbClr val="000000"/>
                </a:solidFill>
                <a:latin typeface="FreeMono"/>
                <a:ea typeface="DejaVu Sans"/>
              </a:rPr>
              <a:t> argc, </a:t>
            </a:r>
            <a:r>
              <a:rPr b="1" lang="en-US" sz="2000" spc="-1" strike="noStrike">
                <a:solidFill>
                  <a:srgbClr val="2a6099"/>
                </a:solidFill>
                <a:latin typeface="FreeMono"/>
                <a:ea typeface="DejaVu Sans"/>
              </a:rPr>
              <a:t>char</a:t>
            </a:r>
            <a:r>
              <a:rPr b="1" lang="en-US" sz="2000" spc="-1" strike="noStrike">
                <a:solidFill>
                  <a:srgbClr val="000000"/>
                </a:solidFill>
                <a:latin typeface="FreeMono"/>
                <a:ea typeface="DejaVu Sans"/>
              </a:rPr>
              <a:t> *argv[])</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3465a4"/>
                </a:solidFill>
                <a:latin typeface="FreeMono"/>
                <a:ea typeface="DejaVu Sans"/>
              </a:rPr>
              <a:t>int</a:t>
            </a:r>
            <a:r>
              <a:rPr b="1" lang="en-US" sz="2000" spc="-1" strike="noStrike">
                <a:solidFill>
                  <a:srgbClr val="000000"/>
                </a:solidFill>
                <a:latin typeface="FreeMono"/>
                <a:ea typeface="DejaVu Sans"/>
              </a:rPr>
              <a:t> val;</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int c;</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scanf(“%d\n”, &amp;val);</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c = func(val);</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printf(“%d\n” c);</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return 0;</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endParaRPr b="0" lang="en-US" sz="2000" spc="-1" strike="noStrike">
              <a:latin typeface="Arial"/>
            </a:endParaRPr>
          </a:p>
        </p:txBody>
      </p:sp>
      <p:graphicFrame>
        <p:nvGraphicFramePr>
          <p:cNvPr id="347" name="Table 3"/>
          <p:cNvGraphicFramePr/>
          <p:nvPr/>
        </p:nvGraphicFramePr>
        <p:xfrm>
          <a:off x="7892280" y="2305080"/>
          <a:ext cx="2613240" cy="3498840"/>
        </p:xfrm>
        <a:graphic>
          <a:graphicData uri="http://schemas.openxmlformats.org/drawingml/2006/table">
            <a:tbl>
              <a:tblPr/>
              <a:tblGrid>
                <a:gridCol w="1186920"/>
                <a:gridCol w="1426680"/>
              </a:tblGrid>
              <a:tr h="349920">
                <a:tc>
                  <a:txBody>
                    <a:bodyPr lIns="90000" rIns="90000">
                      <a:noAutofit/>
                    </a:bodyPr>
                    <a:p>
                      <a:pPr>
                        <a:lnSpc>
                          <a:spcPct val="100000"/>
                        </a:lnSpc>
                      </a:pPr>
                      <a:r>
                        <a:rPr b="0" lang="en-US" sz="1800" spc="-1" strike="noStrike">
                          <a:latin typeface="Arial"/>
                        </a:rPr>
                        <a:t>Address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Value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25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bl>
          </a:graphicData>
        </a:graphic>
      </p:graphicFrame>
      <p:sp>
        <p:nvSpPr>
          <p:cNvPr id="348" name="CustomShape 4"/>
          <p:cNvSpPr/>
          <p:nvPr/>
        </p:nvSpPr>
        <p:spPr>
          <a:xfrm>
            <a:off x="6400800" y="2586600"/>
            <a:ext cx="1371240" cy="34596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int value </a:t>
            </a:r>
            <a:endParaRPr b="0" lang="en-US" sz="1800" spc="-1" strike="noStrike">
              <a:latin typeface="Arial"/>
            </a:endParaRPr>
          </a:p>
        </p:txBody>
      </p:sp>
      <p:sp>
        <p:nvSpPr>
          <p:cNvPr id="349" name="CustomShape 5"/>
          <p:cNvSpPr/>
          <p:nvPr/>
        </p:nvSpPr>
        <p:spPr>
          <a:xfrm>
            <a:off x="379800" y="4894560"/>
            <a:ext cx="1031040" cy="515160"/>
          </a:xfrm>
          <a:custGeom>
            <a:avLst/>
            <a:gdLst/>
            <a:ahLst/>
            <a:rect l="l" t="t" r="r" b="b"/>
            <a:pathLst>
              <a:path w="2867" h="1434">
                <a:moveTo>
                  <a:pt x="0" y="358"/>
                </a:moveTo>
                <a:lnTo>
                  <a:pt x="2149" y="358"/>
                </a:lnTo>
                <a:lnTo>
                  <a:pt x="2149" y="0"/>
                </a:lnTo>
                <a:lnTo>
                  <a:pt x="2866" y="716"/>
                </a:lnTo>
                <a:lnTo>
                  <a:pt x="2149" y="1433"/>
                </a:lnTo>
                <a:lnTo>
                  <a:pt x="2149" y="1074"/>
                </a:lnTo>
                <a:lnTo>
                  <a:pt x="0" y="1074"/>
                </a:lnTo>
                <a:lnTo>
                  <a:pt x="0" y="358"/>
                </a:lnTo>
              </a:path>
            </a:pathLst>
          </a:custGeom>
          <a:solidFill>
            <a:srgbClr val="ff0000"/>
          </a:solidFill>
          <a:ln w="0">
            <a:solidFill>
              <a:srgbClr val="3465a4"/>
            </a:solidFill>
          </a:ln>
        </p:spPr>
        <p:style>
          <a:lnRef idx="0"/>
          <a:fillRef idx="0"/>
          <a:effectRef idx="0"/>
          <a:fontRef idx="minor"/>
        </p:style>
      </p:sp>
      <p:sp>
        <p:nvSpPr>
          <p:cNvPr id="350" name="CustomShape 6"/>
          <p:cNvSpPr/>
          <p:nvPr/>
        </p:nvSpPr>
        <p:spPr>
          <a:xfrm>
            <a:off x="6400800" y="4008960"/>
            <a:ext cx="1371240" cy="34596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int a </a:t>
            </a:r>
            <a:endParaRPr b="0" lang="en-US" sz="1800" spc="-1" strike="noStrike">
              <a:latin typeface="Arial"/>
            </a:endParaRPr>
          </a:p>
        </p:txBody>
      </p:sp>
      <p:sp>
        <p:nvSpPr>
          <p:cNvPr id="351" name="CustomShape 7"/>
          <p:cNvSpPr/>
          <p:nvPr/>
        </p:nvSpPr>
        <p:spPr>
          <a:xfrm rot="16464600">
            <a:off x="-880200" y="2878200"/>
            <a:ext cx="3160800" cy="1391760"/>
          </a:xfrm>
          <a:custGeom>
            <a:avLst/>
            <a:gdLst/>
            <a:ahLst/>
            <a:rect l="l" t="t" r="r" b="b"/>
            <a:pathLst>
              <a:path w="6329" h="2891">
                <a:moveTo>
                  <a:pt x="4243" y="1931"/>
                </a:moveTo>
                <a:lnTo>
                  <a:pt x="4242" y="1882"/>
                </a:lnTo>
                <a:lnTo>
                  <a:pt x="4236" y="1833"/>
                </a:lnTo>
                <a:lnTo>
                  <a:pt x="4227" y="1785"/>
                </a:lnTo>
                <a:lnTo>
                  <a:pt x="4215" y="1737"/>
                </a:lnTo>
                <a:lnTo>
                  <a:pt x="4199" y="1689"/>
                </a:lnTo>
                <a:lnTo>
                  <a:pt x="4179" y="1641"/>
                </a:lnTo>
                <a:lnTo>
                  <a:pt x="4157" y="1595"/>
                </a:lnTo>
                <a:lnTo>
                  <a:pt x="4131" y="1550"/>
                </a:lnTo>
                <a:lnTo>
                  <a:pt x="4101" y="1505"/>
                </a:lnTo>
                <a:lnTo>
                  <a:pt x="4069" y="1461"/>
                </a:lnTo>
                <a:lnTo>
                  <a:pt x="4032" y="1418"/>
                </a:lnTo>
                <a:lnTo>
                  <a:pt x="3994" y="1377"/>
                </a:lnTo>
                <a:lnTo>
                  <a:pt x="3953" y="1337"/>
                </a:lnTo>
                <a:lnTo>
                  <a:pt x="3908" y="1299"/>
                </a:lnTo>
                <a:lnTo>
                  <a:pt x="3861" y="1263"/>
                </a:lnTo>
                <a:lnTo>
                  <a:pt x="3811" y="1228"/>
                </a:lnTo>
                <a:lnTo>
                  <a:pt x="3758" y="1193"/>
                </a:lnTo>
                <a:lnTo>
                  <a:pt x="3703" y="1163"/>
                </a:lnTo>
                <a:lnTo>
                  <a:pt x="3646" y="1133"/>
                </a:lnTo>
                <a:lnTo>
                  <a:pt x="3588" y="1104"/>
                </a:lnTo>
                <a:lnTo>
                  <a:pt x="3527" y="1080"/>
                </a:lnTo>
                <a:lnTo>
                  <a:pt x="3464" y="1056"/>
                </a:lnTo>
                <a:lnTo>
                  <a:pt x="3399" y="1035"/>
                </a:lnTo>
                <a:lnTo>
                  <a:pt x="3333" y="1016"/>
                </a:lnTo>
                <a:lnTo>
                  <a:pt x="3266" y="1000"/>
                </a:lnTo>
                <a:lnTo>
                  <a:pt x="3198" y="985"/>
                </a:lnTo>
                <a:lnTo>
                  <a:pt x="3129" y="974"/>
                </a:lnTo>
                <a:lnTo>
                  <a:pt x="3059" y="964"/>
                </a:lnTo>
                <a:lnTo>
                  <a:pt x="2988" y="956"/>
                </a:lnTo>
                <a:lnTo>
                  <a:pt x="2917" y="951"/>
                </a:lnTo>
                <a:lnTo>
                  <a:pt x="2847" y="949"/>
                </a:lnTo>
                <a:lnTo>
                  <a:pt x="2774" y="949"/>
                </a:lnTo>
                <a:lnTo>
                  <a:pt x="2704" y="952"/>
                </a:lnTo>
                <a:lnTo>
                  <a:pt x="2632" y="957"/>
                </a:lnTo>
                <a:lnTo>
                  <a:pt x="2561" y="964"/>
                </a:lnTo>
                <a:lnTo>
                  <a:pt x="2492" y="974"/>
                </a:lnTo>
                <a:lnTo>
                  <a:pt x="2422" y="986"/>
                </a:lnTo>
                <a:lnTo>
                  <a:pt x="2354" y="1000"/>
                </a:lnTo>
                <a:lnTo>
                  <a:pt x="2287" y="1017"/>
                </a:lnTo>
                <a:lnTo>
                  <a:pt x="2221" y="1036"/>
                </a:lnTo>
                <a:lnTo>
                  <a:pt x="2157" y="1058"/>
                </a:lnTo>
                <a:lnTo>
                  <a:pt x="2094" y="1081"/>
                </a:lnTo>
                <a:lnTo>
                  <a:pt x="2034" y="1106"/>
                </a:lnTo>
                <a:lnTo>
                  <a:pt x="1975" y="1135"/>
                </a:lnTo>
                <a:lnTo>
                  <a:pt x="1917" y="1164"/>
                </a:lnTo>
                <a:lnTo>
                  <a:pt x="1863" y="1196"/>
                </a:lnTo>
                <a:lnTo>
                  <a:pt x="1810" y="1230"/>
                </a:lnTo>
                <a:lnTo>
                  <a:pt x="1760" y="1265"/>
                </a:lnTo>
                <a:lnTo>
                  <a:pt x="1713" y="1302"/>
                </a:lnTo>
                <a:lnTo>
                  <a:pt x="1669" y="1340"/>
                </a:lnTo>
                <a:lnTo>
                  <a:pt x="1627" y="1380"/>
                </a:lnTo>
                <a:lnTo>
                  <a:pt x="1589" y="1421"/>
                </a:lnTo>
                <a:lnTo>
                  <a:pt x="1553" y="1464"/>
                </a:lnTo>
                <a:lnTo>
                  <a:pt x="1521" y="1507"/>
                </a:lnTo>
                <a:lnTo>
                  <a:pt x="1491" y="1552"/>
                </a:lnTo>
                <a:lnTo>
                  <a:pt x="1465" y="1598"/>
                </a:lnTo>
                <a:lnTo>
                  <a:pt x="1443" y="1644"/>
                </a:lnTo>
                <a:lnTo>
                  <a:pt x="1423" y="1691"/>
                </a:lnTo>
                <a:lnTo>
                  <a:pt x="1408" y="1739"/>
                </a:lnTo>
                <a:lnTo>
                  <a:pt x="1395" y="1789"/>
                </a:lnTo>
                <a:lnTo>
                  <a:pt x="1387" y="1836"/>
                </a:lnTo>
                <a:lnTo>
                  <a:pt x="1381" y="1886"/>
                </a:lnTo>
                <a:lnTo>
                  <a:pt x="1380" y="1934"/>
                </a:lnTo>
                <a:lnTo>
                  <a:pt x="0" y="1936"/>
                </a:lnTo>
                <a:lnTo>
                  <a:pt x="3" y="1839"/>
                </a:lnTo>
                <a:lnTo>
                  <a:pt x="13" y="1741"/>
                </a:lnTo>
                <a:lnTo>
                  <a:pt x="31" y="1644"/>
                </a:lnTo>
                <a:lnTo>
                  <a:pt x="57" y="1547"/>
                </a:lnTo>
                <a:lnTo>
                  <a:pt x="89" y="1451"/>
                </a:lnTo>
                <a:lnTo>
                  <a:pt x="128" y="1358"/>
                </a:lnTo>
                <a:lnTo>
                  <a:pt x="173" y="1265"/>
                </a:lnTo>
                <a:lnTo>
                  <a:pt x="227" y="1174"/>
                </a:lnTo>
                <a:lnTo>
                  <a:pt x="286" y="1085"/>
                </a:lnTo>
                <a:lnTo>
                  <a:pt x="352" y="998"/>
                </a:lnTo>
                <a:lnTo>
                  <a:pt x="424" y="913"/>
                </a:lnTo>
                <a:lnTo>
                  <a:pt x="502" y="832"/>
                </a:lnTo>
                <a:lnTo>
                  <a:pt x="587" y="753"/>
                </a:lnTo>
                <a:lnTo>
                  <a:pt x="677" y="676"/>
                </a:lnTo>
                <a:lnTo>
                  <a:pt x="772" y="604"/>
                </a:lnTo>
                <a:lnTo>
                  <a:pt x="873" y="534"/>
                </a:lnTo>
                <a:lnTo>
                  <a:pt x="979" y="468"/>
                </a:lnTo>
                <a:lnTo>
                  <a:pt x="1089" y="406"/>
                </a:lnTo>
                <a:lnTo>
                  <a:pt x="1204" y="348"/>
                </a:lnTo>
                <a:lnTo>
                  <a:pt x="1322" y="294"/>
                </a:lnTo>
                <a:lnTo>
                  <a:pt x="1445" y="244"/>
                </a:lnTo>
                <a:lnTo>
                  <a:pt x="1571" y="199"/>
                </a:lnTo>
                <a:lnTo>
                  <a:pt x="1701" y="158"/>
                </a:lnTo>
                <a:lnTo>
                  <a:pt x="1833" y="121"/>
                </a:lnTo>
                <a:lnTo>
                  <a:pt x="1969" y="90"/>
                </a:lnTo>
                <a:lnTo>
                  <a:pt x="2105" y="62"/>
                </a:lnTo>
                <a:lnTo>
                  <a:pt x="2244" y="40"/>
                </a:lnTo>
                <a:lnTo>
                  <a:pt x="2385" y="22"/>
                </a:lnTo>
                <a:lnTo>
                  <a:pt x="2525" y="10"/>
                </a:lnTo>
                <a:lnTo>
                  <a:pt x="2668" y="2"/>
                </a:lnTo>
                <a:lnTo>
                  <a:pt x="2810" y="0"/>
                </a:lnTo>
                <a:lnTo>
                  <a:pt x="2952" y="2"/>
                </a:lnTo>
                <a:lnTo>
                  <a:pt x="3096" y="9"/>
                </a:lnTo>
                <a:lnTo>
                  <a:pt x="3237" y="21"/>
                </a:lnTo>
                <a:lnTo>
                  <a:pt x="3376" y="39"/>
                </a:lnTo>
                <a:lnTo>
                  <a:pt x="3516" y="61"/>
                </a:lnTo>
                <a:lnTo>
                  <a:pt x="3652" y="87"/>
                </a:lnTo>
                <a:lnTo>
                  <a:pt x="3787" y="118"/>
                </a:lnTo>
                <a:lnTo>
                  <a:pt x="3919" y="156"/>
                </a:lnTo>
                <a:lnTo>
                  <a:pt x="4049" y="197"/>
                </a:lnTo>
                <a:lnTo>
                  <a:pt x="4176" y="241"/>
                </a:lnTo>
                <a:lnTo>
                  <a:pt x="4299" y="292"/>
                </a:lnTo>
                <a:lnTo>
                  <a:pt x="4418" y="345"/>
                </a:lnTo>
                <a:lnTo>
                  <a:pt x="4533" y="403"/>
                </a:lnTo>
                <a:lnTo>
                  <a:pt x="4643" y="465"/>
                </a:lnTo>
                <a:lnTo>
                  <a:pt x="4749" y="529"/>
                </a:lnTo>
                <a:lnTo>
                  <a:pt x="4850" y="599"/>
                </a:lnTo>
                <a:lnTo>
                  <a:pt x="4945" y="672"/>
                </a:lnTo>
                <a:lnTo>
                  <a:pt x="5035" y="747"/>
                </a:lnTo>
                <a:lnTo>
                  <a:pt x="5120" y="826"/>
                </a:lnTo>
                <a:lnTo>
                  <a:pt x="5198" y="908"/>
                </a:lnTo>
                <a:lnTo>
                  <a:pt x="5271" y="992"/>
                </a:lnTo>
                <a:lnTo>
                  <a:pt x="5338" y="1079"/>
                </a:lnTo>
                <a:lnTo>
                  <a:pt x="5397" y="1168"/>
                </a:lnTo>
                <a:lnTo>
                  <a:pt x="5450" y="1259"/>
                </a:lnTo>
                <a:lnTo>
                  <a:pt x="5496" y="1352"/>
                </a:lnTo>
                <a:lnTo>
                  <a:pt x="5534" y="1446"/>
                </a:lnTo>
                <a:lnTo>
                  <a:pt x="5567" y="1542"/>
                </a:lnTo>
                <a:lnTo>
                  <a:pt x="5593" y="1638"/>
                </a:lnTo>
                <a:lnTo>
                  <a:pt x="5611" y="1735"/>
                </a:lnTo>
                <a:lnTo>
                  <a:pt x="5621" y="1832"/>
                </a:lnTo>
                <a:lnTo>
                  <a:pt x="5625" y="1931"/>
                </a:lnTo>
                <a:lnTo>
                  <a:pt x="6328" y="1930"/>
                </a:lnTo>
                <a:lnTo>
                  <a:pt x="4935" y="2890"/>
                </a:lnTo>
                <a:lnTo>
                  <a:pt x="3541" y="1933"/>
                </a:lnTo>
                <a:lnTo>
                  <a:pt x="4243" y="1931"/>
                </a:lnTo>
              </a:path>
            </a:pathLst>
          </a:custGeom>
          <a:solidFill>
            <a:srgbClr val="ff0000"/>
          </a:solidFill>
          <a:ln w="0">
            <a:solidFill>
              <a:srgbClr val="3465a4"/>
            </a:solidFill>
          </a:ln>
        </p:spPr>
        <p:style>
          <a:lnRef idx="0"/>
          <a:fillRef idx="0"/>
          <a:effectRef idx="0"/>
          <a:fontRef idx="minor"/>
        </p:style>
      </p:sp>
      <p:sp>
        <p:nvSpPr>
          <p:cNvPr id="352" name="CustomShape 8"/>
          <p:cNvSpPr/>
          <p:nvPr/>
        </p:nvSpPr>
        <p:spPr>
          <a:xfrm>
            <a:off x="6400800" y="4440960"/>
            <a:ext cx="1371240" cy="34596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int b</a:t>
            </a:r>
            <a:endParaRPr b="0" lang="en-US" sz="1800" spc="-1" strike="noStrike">
              <a:latin typeface="Arial"/>
            </a:endParaRPr>
          </a:p>
        </p:txBody>
      </p:sp>
      <p:sp>
        <p:nvSpPr>
          <p:cNvPr id="353" name="CustomShape 9"/>
          <p:cNvSpPr/>
          <p:nvPr/>
        </p:nvSpPr>
        <p:spPr>
          <a:xfrm>
            <a:off x="6400800" y="3054600"/>
            <a:ext cx="1371240" cy="34596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int c</a:t>
            </a:r>
            <a:endParaRPr b="0" lang="en-US" sz="1800" spc="-1" strike="noStrike">
              <a:latin typeface="Arial"/>
            </a:endParaRPr>
          </a:p>
        </p:txBody>
      </p:sp>
      <p:sp>
        <p:nvSpPr>
          <p:cNvPr id="354" name="TextShape 10"/>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A3EA2036-E8EA-4F81-AF1C-90258DDC8E82}"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roid Sans Fallback"/>
              </a:rPr>
              <a:t>Functions</a:t>
            </a:r>
            <a:r>
              <a:rPr b="0" lang="en-US" sz="3200" spc="-1" strike="noStrike">
                <a:solidFill>
                  <a:srgbClr val="000000"/>
                </a:solidFill>
                <a:latin typeface="Crimson"/>
                <a:ea typeface="DejaVu Sans"/>
              </a:rPr>
              <a:t>: Trace a function call</a:t>
            </a:r>
            <a:endParaRPr b="0" lang="en-US" sz="3200" spc="-1" strike="noStrike">
              <a:latin typeface="Arial"/>
            </a:endParaRPr>
          </a:p>
        </p:txBody>
      </p:sp>
      <p:sp>
        <p:nvSpPr>
          <p:cNvPr id="356"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2000" spc="-1" strike="noStrike">
                <a:solidFill>
                  <a:srgbClr val="8d1d75"/>
                </a:solidFill>
                <a:latin typeface="FreeMono"/>
                <a:ea typeface="DejaVu Sans"/>
              </a:rPr>
              <a:t>#include</a:t>
            </a:r>
            <a:r>
              <a:rPr b="1" lang="en-US" sz="2000" spc="-1" strike="noStrike">
                <a:solidFill>
                  <a:srgbClr val="000000"/>
                </a:solidFill>
                <a:latin typeface="FreeMono"/>
                <a:ea typeface="DejaVu Sans"/>
              </a:rPr>
              <a:t> &lt;stdio.h&gt;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3465a4"/>
                </a:solidFill>
                <a:latin typeface="FreeMono"/>
                <a:ea typeface="DejaVu Sans"/>
              </a:rPr>
              <a:t>void</a:t>
            </a:r>
            <a:r>
              <a:rPr b="1" lang="en-US" sz="2000" spc="-1" strike="noStrike">
                <a:solidFill>
                  <a:srgbClr val="000000"/>
                </a:solidFill>
                <a:latin typeface="FreeMono"/>
                <a:ea typeface="DejaVu Sans"/>
              </a:rPr>
              <a:t> func(</a:t>
            </a:r>
            <a:r>
              <a:rPr b="1" lang="en-US" sz="2000" spc="-1" strike="noStrike">
                <a:solidFill>
                  <a:srgbClr val="2a6099"/>
                </a:solidFill>
                <a:latin typeface="FreeMono"/>
                <a:ea typeface="DejaVu Sans"/>
              </a:rPr>
              <a:t>int</a:t>
            </a:r>
            <a:r>
              <a:rPr b="1" lang="en-US" sz="2000" spc="-1" strike="noStrike">
                <a:solidFill>
                  <a:srgbClr val="000000"/>
                </a:solidFill>
                <a:latin typeface="FreeMono"/>
                <a:ea typeface="DejaVu Sans"/>
              </a:rPr>
              <a:t> a){</a:t>
            </a:r>
            <a:endParaRPr b="0" lang="en-US" sz="2000" spc="-1" strike="noStrike">
              <a:latin typeface="Arial"/>
            </a:endParaRPr>
          </a:p>
          <a:p>
            <a:pPr marL="182880">
              <a:lnSpc>
                <a:spcPct val="100000"/>
              </a:lnSpc>
            </a:pPr>
            <a:r>
              <a:rPr b="1" lang="en-US" sz="2000" spc="-1" strike="noStrike">
                <a:solidFill>
                  <a:srgbClr val="158466"/>
                </a:solidFill>
                <a:latin typeface="FreeMono"/>
                <a:ea typeface="DejaVu Sans"/>
              </a:rPr>
              <a:t>  </a:t>
            </a:r>
            <a:r>
              <a:rPr b="1" lang="en-US" sz="2000" spc="-1" strike="noStrike">
                <a:solidFill>
                  <a:srgbClr val="2a6099"/>
                </a:solidFill>
                <a:latin typeface="FreeMono"/>
                <a:ea typeface="DejaVu Sans"/>
              </a:rPr>
              <a:t>int</a:t>
            </a:r>
            <a:r>
              <a:rPr b="1" lang="en-US" sz="2000" spc="-1" strike="noStrike">
                <a:solidFill>
                  <a:srgbClr val="158466"/>
                </a:solidFill>
                <a:latin typeface="FreeMono"/>
                <a:ea typeface="DejaVu Sans"/>
              </a:rPr>
              <a:t> </a:t>
            </a:r>
            <a:r>
              <a:rPr b="1" lang="en-US" sz="2000" spc="-1" strike="noStrike">
                <a:solidFill>
                  <a:srgbClr val="000000"/>
                </a:solidFill>
                <a:latin typeface="FreeMono"/>
                <a:ea typeface="DejaVu Sans"/>
              </a:rPr>
              <a:t>b = 10;</a:t>
            </a:r>
            <a:r>
              <a:rPr b="1" lang="en-US" sz="2000" spc="-1" strike="noStrike">
                <a:solidFill>
                  <a:srgbClr val="158466"/>
                </a:solidFill>
                <a:latin typeface="FreeMono"/>
                <a:ea typeface="DejaVu Sans"/>
              </a:rPr>
              <a:t> </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return a / b;</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3465a4"/>
                </a:solidFill>
                <a:latin typeface="FreeMono"/>
                <a:ea typeface="DejaVu Sans"/>
              </a:rPr>
              <a:t>int</a:t>
            </a:r>
            <a:r>
              <a:rPr b="1" lang="en-US" sz="2000" spc="-1" strike="noStrike">
                <a:solidFill>
                  <a:srgbClr val="000000"/>
                </a:solidFill>
                <a:latin typeface="FreeMono"/>
                <a:ea typeface="DejaVu Sans"/>
              </a:rPr>
              <a:t> main(</a:t>
            </a:r>
            <a:r>
              <a:rPr b="1" lang="en-US" sz="2000" spc="-1" strike="noStrike">
                <a:solidFill>
                  <a:srgbClr val="2a6099"/>
                </a:solidFill>
                <a:latin typeface="FreeMono"/>
                <a:ea typeface="DejaVu Sans"/>
              </a:rPr>
              <a:t>int</a:t>
            </a:r>
            <a:r>
              <a:rPr b="1" lang="en-US" sz="2000" spc="-1" strike="noStrike">
                <a:solidFill>
                  <a:srgbClr val="000000"/>
                </a:solidFill>
                <a:latin typeface="FreeMono"/>
                <a:ea typeface="DejaVu Sans"/>
              </a:rPr>
              <a:t> argc, </a:t>
            </a:r>
            <a:r>
              <a:rPr b="1" lang="en-US" sz="2000" spc="-1" strike="noStrike">
                <a:solidFill>
                  <a:srgbClr val="2a6099"/>
                </a:solidFill>
                <a:latin typeface="FreeMono"/>
                <a:ea typeface="DejaVu Sans"/>
              </a:rPr>
              <a:t>char</a:t>
            </a:r>
            <a:r>
              <a:rPr b="1" lang="en-US" sz="2000" spc="-1" strike="noStrike">
                <a:solidFill>
                  <a:srgbClr val="000000"/>
                </a:solidFill>
                <a:latin typeface="FreeMono"/>
                <a:ea typeface="DejaVu Sans"/>
              </a:rPr>
              <a:t> *argv[])</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3465a4"/>
                </a:solidFill>
                <a:latin typeface="FreeMono"/>
                <a:ea typeface="DejaVu Sans"/>
              </a:rPr>
              <a:t>int</a:t>
            </a:r>
            <a:r>
              <a:rPr b="1" lang="en-US" sz="2000" spc="-1" strike="noStrike">
                <a:solidFill>
                  <a:srgbClr val="000000"/>
                </a:solidFill>
                <a:latin typeface="FreeMono"/>
                <a:ea typeface="DejaVu Sans"/>
              </a:rPr>
              <a:t> val;</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int c;</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scanf(“%d\n”, &amp;val);</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c = func(val);</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printf(“%d\n” c);</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return 0;</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endParaRPr b="0" lang="en-US" sz="2000" spc="-1" strike="noStrike">
              <a:latin typeface="Arial"/>
            </a:endParaRPr>
          </a:p>
        </p:txBody>
      </p:sp>
      <p:graphicFrame>
        <p:nvGraphicFramePr>
          <p:cNvPr id="357" name="Table 3"/>
          <p:cNvGraphicFramePr/>
          <p:nvPr/>
        </p:nvGraphicFramePr>
        <p:xfrm>
          <a:off x="7892280" y="2305080"/>
          <a:ext cx="2613240" cy="3498840"/>
        </p:xfrm>
        <a:graphic>
          <a:graphicData uri="http://schemas.openxmlformats.org/drawingml/2006/table">
            <a:tbl>
              <a:tblPr/>
              <a:tblGrid>
                <a:gridCol w="1186920"/>
                <a:gridCol w="1426680"/>
              </a:tblGrid>
              <a:tr h="349920">
                <a:tc>
                  <a:txBody>
                    <a:bodyPr lIns="90000" rIns="90000">
                      <a:noAutofit/>
                    </a:bodyPr>
                    <a:p>
                      <a:pPr>
                        <a:lnSpc>
                          <a:spcPct val="100000"/>
                        </a:lnSpc>
                      </a:pPr>
                      <a:r>
                        <a:rPr b="0" lang="en-US" sz="1800" spc="-1" strike="noStrike">
                          <a:latin typeface="Arial"/>
                        </a:rPr>
                        <a:t>Address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Value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25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25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bl>
          </a:graphicData>
        </a:graphic>
      </p:graphicFrame>
      <p:sp>
        <p:nvSpPr>
          <p:cNvPr id="358" name="CustomShape 4"/>
          <p:cNvSpPr/>
          <p:nvPr/>
        </p:nvSpPr>
        <p:spPr>
          <a:xfrm>
            <a:off x="6400800" y="2586600"/>
            <a:ext cx="1371240" cy="34596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int value </a:t>
            </a:r>
            <a:endParaRPr b="0" lang="en-US" sz="1800" spc="-1" strike="noStrike">
              <a:latin typeface="Arial"/>
            </a:endParaRPr>
          </a:p>
        </p:txBody>
      </p:sp>
      <p:sp>
        <p:nvSpPr>
          <p:cNvPr id="359" name="CustomShape 5"/>
          <p:cNvSpPr/>
          <p:nvPr/>
        </p:nvSpPr>
        <p:spPr>
          <a:xfrm>
            <a:off x="228600" y="2075400"/>
            <a:ext cx="1031040" cy="515160"/>
          </a:xfrm>
          <a:custGeom>
            <a:avLst/>
            <a:gdLst/>
            <a:ahLst/>
            <a:rect l="l" t="t" r="r" b="b"/>
            <a:pathLst>
              <a:path w="2867" h="1434">
                <a:moveTo>
                  <a:pt x="0" y="358"/>
                </a:moveTo>
                <a:lnTo>
                  <a:pt x="2149" y="358"/>
                </a:lnTo>
                <a:lnTo>
                  <a:pt x="2149" y="0"/>
                </a:lnTo>
                <a:lnTo>
                  <a:pt x="2866" y="716"/>
                </a:lnTo>
                <a:lnTo>
                  <a:pt x="2149" y="1433"/>
                </a:lnTo>
                <a:lnTo>
                  <a:pt x="2149" y="1074"/>
                </a:lnTo>
                <a:lnTo>
                  <a:pt x="0" y="1074"/>
                </a:lnTo>
                <a:lnTo>
                  <a:pt x="0" y="358"/>
                </a:lnTo>
              </a:path>
            </a:pathLst>
          </a:custGeom>
          <a:solidFill>
            <a:srgbClr val="ff0000"/>
          </a:solidFill>
          <a:ln w="0">
            <a:solidFill>
              <a:srgbClr val="3465a4"/>
            </a:solidFill>
          </a:ln>
        </p:spPr>
        <p:style>
          <a:lnRef idx="0"/>
          <a:fillRef idx="0"/>
          <a:effectRef idx="0"/>
          <a:fontRef idx="minor"/>
        </p:style>
      </p:sp>
      <p:sp>
        <p:nvSpPr>
          <p:cNvPr id="360" name="CustomShape 6"/>
          <p:cNvSpPr/>
          <p:nvPr/>
        </p:nvSpPr>
        <p:spPr>
          <a:xfrm>
            <a:off x="6400800" y="4044960"/>
            <a:ext cx="1371240" cy="34596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int a </a:t>
            </a:r>
            <a:endParaRPr b="0" lang="en-US" sz="1800" spc="-1" strike="noStrike">
              <a:latin typeface="Arial"/>
            </a:endParaRPr>
          </a:p>
        </p:txBody>
      </p:sp>
      <p:sp>
        <p:nvSpPr>
          <p:cNvPr id="361" name="CustomShape 7"/>
          <p:cNvSpPr/>
          <p:nvPr/>
        </p:nvSpPr>
        <p:spPr>
          <a:xfrm>
            <a:off x="6400800" y="4476960"/>
            <a:ext cx="1371240" cy="34596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int b</a:t>
            </a:r>
            <a:endParaRPr b="0" lang="en-US" sz="1800" spc="-1" strike="noStrike">
              <a:latin typeface="Arial"/>
            </a:endParaRPr>
          </a:p>
        </p:txBody>
      </p:sp>
      <p:sp>
        <p:nvSpPr>
          <p:cNvPr id="362" name="CustomShape 8"/>
          <p:cNvSpPr/>
          <p:nvPr/>
        </p:nvSpPr>
        <p:spPr>
          <a:xfrm>
            <a:off x="5851080" y="6084360"/>
            <a:ext cx="2003400" cy="44352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Return register</a:t>
            </a:r>
            <a:endParaRPr b="0" lang="en-US" sz="1800" spc="-1" strike="noStrike">
              <a:latin typeface="Arial"/>
            </a:endParaRPr>
          </a:p>
        </p:txBody>
      </p:sp>
      <p:sp>
        <p:nvSpPr>
          <p:cNvPr id="363" name="CustomShape 9"/>
          <p:cNvSpPr/>
          <p:nvPr/>
        </p:nvSpPr>
        <p:spPr>
          <a:xfrm>
            <a:off x="7982280" y="6085080"/>
            <a:ext cx="2003400" cy="44352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2</a:t>
            </a:r>
            <a:endParaRPr b="0" lang="en-US" sz="1800" spc="-1" strike="noStrike">
              <a:latin typeface="Arial"/>
            </a:endParaRPr>
          </a:p>
        </p:txBody>
      </p:sp>
      <p:sp>
        <p:nvSpPr>
          <p:cNvPr id="364" name="CustomShape 10"/>
          <p:cNvSpPr/>
          <p:nvPr/>
        </p:nvSpPr>
        <p:spPr>
          <a:xfrm>
            <a:off x="6400800" y="3054600"/>
            <a:ext cx="1371240" cy="34596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int c</a:t>
            </a:r>
            <a:endParaRPr b="0" lang="en-US" sz="1800" spc="-1" strike="noStrike">
              <a:latin typeface="Arial"/>
            </a:endParaRPr>
          </a:p>
        </p:txBody>
      </p:sp>
      <p:sp>
        <p:nvSpPr>
          <p:cNvPr id="365" name="TextShape 11"/>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31380913-EF26-4A98-998E-3BA2F9601E5D}"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roid Sans Fallback"/>
              </a:rPr>
              <a:t>Functions</a:t>
            </a:r>
            <a:r>
              <a:rPr b="0" lang="en-US" sz="3200" spc="-1" strike="noStrike">
                <a:solidFill>
                  <a:srgbClr val="000000"/>
                </a:solidFill>
                <a:latin typeface="Crimson"/>
                <a:ea typeface="DejaVu Sans"/>
              </a:rPr>
              <a:t>: Trace a function call</a:t>
            </a:r>
            <a:endParaRPr b="0" lang="en-US" sz="3200" spc="-1" strike="noStrike">
              <a:latin typeface="Arial"/>
            </a:endParaRPr>
          </a:p>
        </p:txBody>
      </p:sp>
      <p:sp>
        <p:nvSpPr>
          <p:cNvPr id="367"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2000" spc="-1" strike="noStrike">
                <a:solidFill>
                  <a:srgbClr val="8d1d75"/>
                </a:solidFill>
                <a:latin typeface="FreeMono"/>
                <a:ea typeface="DejaVu Sans"/>
              </a:rPr>
              <a:t>#include</a:t>
            </a:r>
            <a:r>
              <a:rPr b="1" lang="en-US" sz="2000" spc="-1" strike="noStrike">
                <a:solidFill>
                  <a:srgbClr val="000000"/>
                </a:solidFill>
                <a:latin typeface="FreeMono"/>
                <a:ea typeface="DejaVu Sans"/>
              </a:rPr>
              <a:t> &lt;stdio.h&gt;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3465a4"/>
                </a:solidFill>
                <a:latin typeface="FreeMono"/>
                <a:ea typeface="DejaVu Sans"/>
              </a:rPr>
              <a:t>void</a:t>
            </a:r>
            <a:r>
              <a:rPr b="1" lang="en-US" sz="2000" spc="-1" strike="noStrike">
                <a:solidFill>
                  <a:srgbClr val="000000"/>
                </a:solidFill>
                <a:latin typeface="FreeMono"/>
                <a:ea typeface="DejaVu Sans"/>
              </a:rPr>
              <a:t> func(</a:t>
            </a:r>
            <a:r>
              <a:rPr b="1" lang="en-US" sz="2000" spc="-1" strike="noStrike">
                <a:solidFill>
                  <a:srgbClr val="2a6099"/>
                </a:solidFill>
                <a:latin typeface="FreeMono"/>
                <a:ea typeface="DejaVu Sans"/>
              </a:rPr>
              <a:t>int</a:t>
            </a:r>
            <a:r>
              <a:rPr b="1" lang="en-US" sz="2000" spc="-1" strike="noStrike">
                <a:solidFill>
                  <a:srgbClr val="000000"/>
                </a:solidFill>
                <a:latin typeface="FreeMono"/>
                <a:ea typeface="DejaVu Sans"/>
              </a:rPr>
              <a:t> a){</a:t>
            </a:r>
            <a:endParaRPr b="0" lang="en-US" sz="2000" spc="-1" strike="noStrike">
              <a:latin typeface="Arial"/>
            </a:endParaRPr>
          </a:p>
          <a:p>
            <a:pPr marL="182880">
              <a:lnSpc>
                <a:spcPct val="100000"/>
              </a:lnSpc>
            </a:pPr>
            <a:r>
              <a:rPr b="1" lang="en-US" sz="2000" spc="-1" strike="noStrike">
                <a:solidFill>
                  <a:srgbClr val="158466"/>
                </a:solidFill>
                <a:latin typeface="FreeMono"/>
                <a:ea typeface="DejaVu Sans"/>
              </a:rPr>
              <a:t>  </a:t>
            </a:r>
            <a:r>
              <a:rPr b="1" lang="en-US" sz="2000" spc="-1" strike="noStrike">
                <a:solidFill>
                  <a:srgbClr val="2a6099"/>
                </a:solidFill>
                <a:latin typeface="FreeMono"/>
                <a:ea typeface="DejaVu Sans"/>
              </a:rPr>
              <a:t>int</a:t>
            </a:r>
            <a:r>
              <a:rPr b="1" lang="en-US" sz="2000" spc="-1" strike="noStrike">
                <a:solidFill>
                  <a:srgbClr val="158466"/>
                </a:solidFill>
                <a:latin typeface="FreeMono"/>
                <a:ea typeface="DejaVu Sans"/>
              </a:rPr>
              <a:t> </a:t>
            </a:r>
            <a:r>
              <a:rPr b="1" lang="en-US" sz="2000" spc="-1" strike="noStrike">
                <a:solidFill>
                  <a:srgbClr val="000000"/>
                </a:solidFill>
                <a:latin typeface="FreeMono"/>
                <a:ea typeface="DejaVu Sans"/>
              </a:rPr>
              <a:t>b = 10;</a:t>
            </a:r>
            <a:r>
              <a:rPr b="1" lang="en-US" sz="2000" spc="-1" strike="noStrike">
                <a:solidFill>
                  <a:srgbClr val="158466"/>
                </a:solidFill>
                <a:latin typeface="FreeMono"/>
                <a:ea typeface="DejaVu Sans"/>
              </a:rPr>
              <a:t> </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return a / b;</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3465a4"/>
                </a:solidFill>
                <a:latin typeface="FreeMono"/>
                <a:ea typeface="DejaVu Sans"/>
              </a:rPr>
              <a:t>int</a:t>
            </a:r>
            <a:r>
              <a:rPr b="1" lang="en-US" sz="2000" spc="-1" strike="noStrike">
                <a:solidFill>
                  <a:srgbClr val="000000"/>
                </a:solidFill>
                <a:latin typeface="FreeMono"/>
                <a:ea typeface="DejaVu Sans"/>
              </a:rPr>
              <a:t> main(</a:t>
            </a:r>
            <a:r>
              <a:rPr b="1" lang="en-US" sz="2000" spc="-1" strike="noStrike">
                <a:solidFill>
                  <a:srgbClr val="2a6099"/>
                </a:solidFill>
                <a:latin typeface="FreeMono"/>
                <a:ea typeface="DejaVu Sans"/>
              </a:rPr>
              <a:t>int</a:t>
            </a:r>
            <a:r>
              <a:rPr b="1" lang="en-US" sz="2000" spc="-1" strike="noStrike">
                <a:solidFill>
                  <a:srgbClr val="000000"/>
                </a:solidFill>
                <a:latin typeface="FreeMono"/>
                <a:ea typeface="DejaVu Sans"/>
              </a:rPr>
              <a:t> argc, </a:t>
            </a:r>
            <a:r>
              <a:rPr b="1" lang="en-US" sz="2000" spc="-1" strike="noStrike">
                <a:solidFill>
                  <a:srgbClr val="2a6099"/>
                </a:solidFill>
                <a:latin typeface="FreeMono"/>
                <a:ea typeface="DejaVu Sans"/>
              </a:rPr>
              <a:t>char</a:t>
            </a:r>
            <a:r>
              <a:rPr b="1" lang="en-US" sz="2000" spc="-1" strike="noStrike">
                <a:solidFill>
                  <a:srgbClr val="000000"/>
                </a:solidFill>
                <a:latin typeface="FreeMono"/>
                <a:ea typeface="DejaVu Sans"/>
              </a:rPr>
              <a:t> *argv[])</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3465a4"/>
                </a:solidFill>
                <a:latin typeface="FreeMono"/>
                <a:ea typeface="DejaVu Sans"/>
              </a:rPr>
              <a:t>int</a:t>
            </a:r>
            <a:r>
              <a:rPr b="1" lang="en-US" sz="2000" spc="-1" strike="noStrike">
                <a:solidFill>
                  <a:srgbClr val="000000"/>
                </a:solidFill>
                <a:latin typeface="FreeMono"/>
                <a:ea typeface="DejaVu Sans"/>
              </a:rPr>
              <a:t> val;</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int c;</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scanf(“%d\n”, &amp;val);</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c = func(val);</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printf(“%d\n” c);</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return 0;</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endParaRPr b="0" lang="en-US" sz="2000" spc="-1" strike="noStrike">
              <a:latin typeface="Arial"/>
            </a:endParaRPr>
          </a:p>
        </p:txBody>
      </p:sp>
      <p:graphicFrame>
        <p:nvGraphicFramePr>
          <p:cNvPr id="368" name="Table 3"/>
          <p:cNvGraphicFramePr/>
          <p:nvPr/>
        </p:nvGraphicFramePr>
        <p:xfrm>
          <a:off x="7892280" y="2305080"/>
          <a:ext cx="2613240" cy="3498840"/>
        </p:xfrm>
        <a:graphic>
          <a:graphicData uri="http://schemas.openxmlformats.org/drawingml/2006/table">
            <a:tbl>
              <a:tblPr/>
              <a:tblGrid>
                <a:gridCol w="1186920"/>
                <a:gridCol w="1426680"/>
              </a:tblGrid>
              <a:tr h="349920">
                <a:tc>
                  <a:txBody>
                    <a:bodyPr lIns="90000" rIns="90000">
                      <a:noAutofit/>
                    </a:bodyPr>
                    <a:p>
                      <a:pPr>
                        <a:lnSpc>
                          <a:spcPct val="100000"/>
                        </a:lnSpc>
                      </a:pPr>
                      <a:r>
                        <a:rPr b="0" lang="en-US" sz="1800" spc="-1" strike="noStrike">
                          <a:latin typeface="Arial"/>
                        </a:rPr>
                        <a:t>Address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Value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25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25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bl>
          </a:graphicData>
        </a:graphic>
      </p:graphicFrame>
      <p:sp>
        <p:nvSpPr>
          <p:cNvPr id="369" name="CustomShape 4"/>
          <p:cNvSpPr/>
          <p:nvPr/>
        </p:nvSpPr>
        <p:spPr>
          <a:xfrm>
            <a:off x="6400800" y="2586600"/>
            <a:ext cx="1371240" cy="34596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int value </a:t>
            </a:r>
            <a:endParaRPr b="0" lang="en-US" sz="1800" spc="-1" strike="noStrike">
              <a:latin typeface="Arial"/>
            </a:endParaRPr>
          </a:p>
        </p:txBody>
      </p:sp>
      <p:sp>
        <p:nvSpPr>
          <p:cNvPr id="370" name="CustomShape 5"/>
          <p:cNvSpPr/>
          <p:nvPr/>
        </p:nvSpPr>
        <p:spPr>
          <a:xfrm>
            <a:off x="228600" y="2379960"/>
            <a:ext cx="1031040" cy="515160"/>
          </a:xfrm>
          <a:custGeom>
            <a:avLst/>
            <a:gdLst/>
            <a:ahLst/>
            <a:rect l="l" t="t" r="r" b="b"/>
            <a:pathLst>
              <a:path w="2867" h="1434">
                <a:moveTo>
                  <a:pt x="0" y="358"/>
                </a:moveTo>
                <a:lnTo>
                  <a:pt x="2149" y="358"/>
                </a:lnTo>
                <a:lnTo>
                  <a:pt x="2149" y="0"/>
                </a:lnTo>
                <a:lnTo>
                  <a:pt x="2866" y="716"/>
                </a:lnTo>
                <a:lnTo>
                  <a:pt x="2149" y="1433"/>
                </a:lnTo>
                <a:lnTo>
                  <a:pt x="2149" y="1074"/>
                </a:lnTo>
                <a:lnTo>
                  <a:pt x="0" y="1074"/>
                </a:lnTo>
                <a:lnTo>
                  <a:pt x="0" y="358"/>
                </a:lnTo>
              </a:path>
            </a:pathLst>
          </a:custGeom>
          <a:solidFill>
            <a:srgbClr val="ff0000"/>
          </a:solidFill>
          <a:ln w="0">
            <a:solidFill>
              <a:srgbClr val="3465a4"/>
            </a:solidFill>
          </a:ln>
        </p:spPr>
        <p:style>
          <a:lnRef idx="0"/>
          <a:fillRef idx="0"/>
          <a:effectRef idx="0"/>
          <a:fontRef idx="minor"/>
        </p:style>
      </p:sp>
      <p:sp>
        <p:nvSpPr>
          <p:cNvPr id="371" name="CustomShape 6"/>
          <p:cNvSpPr/>
          <p:nvPr/>
        </p:nvSpPr>
        <p:spPr>
          <a:xfrm>
            <a:off x="6400800" y="4044960"/>
            <a:ext cx="1371240" cy="34596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int a </a:t>
            </a:r>
            <a:endParaRPr b="0" lang="en-US" sz="1800" spc="-1" strike="noStrike">
              <a:latin typeface="Arial"/>
            </a:endParaRPr>
          </a:p>
        </p:txBody>
      </p:sp>
      <p:sp>
        <p:nvSpPr>
          <p:cNvPr id="372" name="CustomShape 7"/>
          <p:cNvSpPr/>
          <p:nvPr/>
        </p:nvSpPr>
        <p:spPr>
          <a:xfrm>
            <a:off x="6400800" y="4476960"/>
            <a:ext cx="1371240" cy="34596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int b</a:t>
            </a:r>
            <a:endParaRPr b="0" lang="en-US" sz="1800" spc="-1" strike="noStrike">
              <a:latin typeface="Arial"/>
            </a:endParaRPr>
          </a:p>
        </p:txBody>
      </p:sp>
      <p:sp>
        <p:nvSpPr>
          <p:cNvPr id="373" name="CustomShape 8"/>
          <p:cNvSpPr/>
          <p:nvPr/>
        </p:nvSpPr>
        <p:spPr>
          <a:xfrm>
            <a:off x="5851080" y="6084360"/>
            <a:ext cx="2003400" cy="44352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Return register</a:t>
            </a:r>
            <a:endParaRPr b="0" lang="en-US" sz="1800" spc="-1" strike="noStrike">
              <a:latin typeface="Arial"/>
            </a:endParaRPr>
          </a:p>
        </p:txBody>
      </p:sp>
      <p:sp>
        <p:nvSpPr>
          <p:cNvPr id="374" name="CustomShape 9"/>
          <p:cNvSpPr/>
          <p:nvPr/>
        </p:nvSpPr>
        <p:spPr>
          <a:xfrm>
            <a:off x="7982280" y="6085080"/>
            <a:ext cx="2003400" cy="44352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2</a:t>
            </a:r>
            <a:endParaRPr b="0" lang="en-US" sz="1800" spc="-1" strike="noStrike">
              <a:latin typeface="Arial"/>
            </a:endParaRPr>
          </a:p>
        </p:txBody>
      </p:sp>
      <p:sp>
        <p:nvSpPr>
          <p:cNvPr id="375" name="CustomShape 10"/>
          <p:cNvSpPr/>
          <p:nvPr/>
        </p:nvSpPr>
        <p:spPr>
          <a:xfrm>
            <a:off x="6400800" y="3054600"/>
            <a:ext cx="1371240" cy="34596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int c</a:t>
            </a:r>
            <a:endParaRPr b="0" lang="en-US" sz="1800" spc="-1" strike="noStrike">
              <a:latin typeface="Arial"/>
            </a:endParaRPr>
          </a:p>
        </p:txBody>
      </p:sp>
      <p:sp>
        <p:nvSpPr>
          <p:cNvPr id="376" name="CustomShape 11"/>
          <p:cNvSpPr/>
          <p:nvPr/>
        </p:nvSpPr>
        <p:spPr>
          <a:xfrm flipH="1" rot="16464600">
            <a:off x="-709200" y="3458160"/>
            <a:ext cx="2717280" cy="1391400"/>
          </a:xfrm>
          <a:custGeom>
            <a:avLst/>
            <a:gdLst/>
            <a:ahLst/>
            <a:rect l="l" t="t" r="r" b="b"/>
            <a:pathLst>
              <a:path w="6329" h="2891">
                <a:moveTo>
                  <a:pt x="4243" y="1931"/>
                </a:moveTo>
                <a:lnTo>
                  <a:pt x="4242" y="1882"/>
                </a:lnTo>
                <a:lnTo>
                  <a:pt x="4236" y="1833"/>
                </a:lnTo>
                <a:lnTo>
                  <a:pt x="4227" y="1785"/>
                </a:lnTo>
                <a:lnTo>
                  <a:pt x="4215" y="1737"/>
                </a:lnTo>
                <a:lnTo>
                  <a:pt x="4199" y="1689"/>
                </a:lnTo>
                <a:lnTo>
                  <a:pt x="4179" y="1641"/>
                </a:lnTo>
                <a:lnTo>
                  <a:pt x="4157" y="1595"/>
                </a:lnTo>
                <a:lnTo>
                  <a:pt x="4131" y="1550"/>
                </a:lnTo>
                <a:lnTo>
                  <a:pt x="4101" y="1505"/>
                </a:lnTo>
                <a:lnTo>
                  <a:pt x="4069" y="1461"/>
                </a:lnTo>
                <a:lnTo>
                  <a:pt x="4032" y="1418"/>
                </a:lnTo>
                <a:lnTo>
                  <a:pt x="3994" y="1377"/>
                </a:lnTo>
                <a:lnTo>
                  <a:pt x="3953" y="1337"/>
                </a:lnTo>
                <a:lnTo>
                  <a:pt x="3908" y="1299"/>
                </a:lnTo>
                <a:lnTo>
                  <a:pt x="3861" y="1263"/>
                </a:lnTo>
                <a:lnTo>
                  <a:pt x="3811" y="1228"/>
                </a:lnTo>
                <a:lnTo>
                  <a:pt x="3758" y="1193"/>
                </a:lnTo>
                <a:lnTo>
                  <a:pt x="3703" y="1163"/>
                </a:lnTo>
                <a:lnTo>
                  <a:pt x="3646" y="1133"/>
                </a:lnTo>
                <a:lnTo>
                  <a:pt x="3588" y="1104"/>
                </a:lnTo>
                <a:lnTo>
                  <a:pt x="3527" y="1080"/>
                </a:lnTo>
                <a:lnTo>
                  <a:pt x="3464" y="1056"/>
                </a:lnTo>
                <a:lnTo>
                  <a:pt x="3399" y="1035"/>
                </a:lnTo>
                <a:lnTo>
                  <a:pt x="3333" y="1016"/>
                </a:lnTo>
                <a:lnTo>
                  <a:pt x="3266" y="1000"/>
                </a:lnTo>
                <a:lnTo>
                  <a:pt x="3198" y="985"/>
                </a:lnTo>
                <a:lnTo>
                  <a:pt x="3129" y="974"/>
                </a:lnTo>
                <a:lnTo>
                  <a:pt x="3059" y="964"/>
                </a:lnTo>
                <a:lnTo>
                  <a:pt x="2988" y="956"/>
                </a:lnTo>
                <a:lnTo>
                  <a:pt x="2917" y="951"/>
                </a:lnTo>
                <a:lnTo>
                  <a:pt x="2847" y="949"/>
                </a:lnTo>
                <a:lnTo>
                  <a:pt x="2774" y="949"/>
                </a:lnTo>
                <a:lnTo>
                  <a:pt x="2704" y="952"/>
                </a:lnTo>
                <a:lnTo>
                  <a:pt x="2632" y="957"/>
                </a:lnTo>
                <a:lnTo>
                  <a:pt x="2561" y="964"/>
                </a:lnTo>
                <a:lnTo>
                  <a:pt x="2492" y="974"/>
                </a:lnTo>
                <a:lnTo>
                  <a:pt x="2422" y="986"/>
                </a:lnTo>
                <a:lnTo>
                  <a:pt x="2354" y="1000"/>
                </a:lnTo>
                <a:lnTo>
                  <a:pt x="2287" y="1017"/>
                </a:lnTo>
                <a:lnTo>
                  <a:pt x="2221" y="1036"/>
                </a:lnTo>
                <a:lnTo>
                  <a:pt x="2157" y="1058"/>
                </a:lnTo>
                <a:lnTo>
                  <a:pt x="2094" y="1081"/>
                </a:lnTo>
                <a:lnTo>
                  <a:pt x="2034" y="1106"/>
                </a:lnTo>
                <a:lnTo>
                  <a:pt x="1975" y="1135"/>
                </a:lnTo>
                <a:lnTo>
                  <a:pt x="1917" y="1164"/>
                </a:lnTo>
                <a:lnTo>
                  <a:pt x="1863" y="1196"/>
                </a:lnTo>
                <a:lnTo>
                  <a:pt x="1810" y="1230"/>
                </a:lnTo>
                <a:lnTo>
                  <a:pt x="1760" y="1265"/>
                </a:lnTo>
                <a:lnTo>
                  <a:pt x="1713" y="1302"/>
                </a:lnTo>
                <a:lnTo>
                  <a:pt x="1669" y="1340"/>
                </a:lnTo>
                <a:lnTo>
                  <a:pt x="1627" y="1380"/>
                </a:lnTo>
                <a:lnTo>
                  <a:pt x="1589" y="1421"/>
                </a:lnTo>
                <a:lnTo>
                  <a:pt x="1553" y="1464"/>
                </a:lnTo>
                <a:lnTo>
                  <a:pt x="1521" y="1507"/>
                </a:lnTo>
                <a:lnTo>
                  <a:pt x="1491" y="1552"/>
                </a:lnTo>
                <a:lnTo>
                  <a:pt x="1465" y="1598"/>
                </a:lnTo>
                <a:lnTo>
                  <a:pt x="1443" y="1644"/>
                </a:lnTo>
                <a:lnTo>
                  <a:pt x="1423" y="1691"/>
                </a:lnTo>
                <a:lnTo>
                  <a:pt x="1408" y="1739"/>
                </a:lnTo>
                <a:lnTo>
                  <a:pt x="1395" y="1789"/>
                </a:lnTo>
                <a:lnTo>
                  <a:pt x="1387" y="1836"/>
                </a:lnTo>
                <a:lnTo>
                  <a:pt x="1381" y="1886"/>
                </a:lnTo>
                <a:lnTo>
                  <a:pt x="1380" y="1934"/>
                </a:lnTo>
                <a:lnTo>
                  <a:pt x="0" y="1936"/>
                </a:lnTo>
                <a:lnTo>
                  <a:pt x="3" y="1839"/>
                </a:lnTo>
                <a:lnTo>
                  <a:pt x="13" y="1741"/>
                </a:lnTo>
                <a:lnTo>
                  <a:pt x="31" y="1644"/>
                </a:lnTo>
                <a:lnTo>
                  <a:pt x="57" y="1547"/>
                </a:lnTo>
                <a:lnTo>
                  <a:pt x="89" y="1451"/>
                </a:lnTo>
                <a:lnTo>
                  <a:pt x="128" y="1358"/>
                </a:lnTo>
                <a:lnTo>
                  <a:pt x="173" y="1265"/>
                </a:lnTo>
                <a:lnTo>
                  <a:pt x="227" y="1174"/>
                </a:lnTo>
                <a:lnTo>
                  <a:pt x="286" y="1085"/>
                </a:lnTo>
                <a:lnTo>
                  <a:pt x="352" y="998"/>
                </a:lnTo>
                <a:lnTo>
                  <a:pt x="424" y="913"/>
                </a:lnTo>
                <a:lnTo>
                  <a:pt x="502" y="832"/>
                </a:lnTo>
                <a:lnTo>
                  <a:pt x="587" y="753"/>
                </a:lnTo>
                <a:lnTo>
                  <a:pt x="677" y="676"/>
                </a:lnTo>
                <a:lnTo>
                  <a:pt x="772" y="604"/>
                </a:lnTo>
                <a:lnTo>
                  <a:pt x="873" y="534"/>
                </a:lnTo>
                <a:lnTo>
                  <a:pt x="979" y="468"/>
                </a:lnTo>
                <a:lnTo>
                  <a:pt x="1089" y="406"/>
                </a:lnTo>
                <a:lnTo>
                  <a:pt x="1204" y="348"/>
                </a:lnTo>
                <a:lnTo>
                  <a:pt x="1322" y="294"/>
                </a:lnTo>
                <a:lnTo>
                  <a:pt x="1445" y="244"/>
                </a:lnTo>
                <a:lnTo>
                  <a:pt x="1571" y="199"/>
                </a:lnTo>
                <a:lnTo>
                  <a:pt x="1701" y="158"/>
                </a:lnTo>
                <a:lnTo>
                  <a:pt x="1833" y="121"/>
                </a:lnTo>
                <a:lnTo>
                  <a:pt x="1969" y="90"/>
                </a:lnTo>
                <a:lnTo>
                  <a:pt x="2105" y="62"/>
                </a:lnTo>
                <a:lnTo>
                  <a:pt x="2244" y="40"/>
                </a:lnTo>
                <a:lnTo>
                  <a:pt x="2385" y="22"/>
                </a:lnTo>
                <a:lnTo>
                  <a:pt x="2525" y="10"/>
                </a:lnTo>
                <a:lnTo>
                  <a:pt x="2668" y="2"/>
                </a:lnTo>
                <a:lnTo>
                  <a:pt x="2810" y="0"/>
                </a:lnTo>
                <a:lnTo>
                  <a:pt x="2952" y="2"/>
                </a:lnTo>
                <a:lnTo>
                  <a:pt x="3096" y="9"/>
                </a:lnTo>
                <a:lnTo>
                  <a:pt x="3237" y="21"/>
                </a:lnTo>
                <a:lnTo>
                  <a:pt x="3376" y="39"/>
                </a:lnTo>
                <a:lnTo>
                  <a:pt x="3516" y="61"/>
                </a:lnTo>
                <a:lnTo>
                  <a:pt x="3652" y="87"/>
                </a:lnTo>
                <a:lnTo>
                  <a:pt x="3787" y="118"/>
                </a:lnTo>
                <a:lnTo>
                  <a:pt x="3919" y="156"/>
                </a:lnTo>
                <a:lnTo>
                  <a:pt x="4049" y="197"/>
                </a:lnTo>
                <a:lnTo>
                  <a:pt x="4176" y="241"/>
                </a:lnTo>
                <a:lnTo>
                  <a:pt x="4299" y="292"/>
                </a:lnTo>
                <a:lnTo>
                  <a:pt x="4418" y="345"/>
                </a:lnTo>
                <a:lnTo>
                  <a:pt x="4533" y="403"/>
                </a:lnTo>
                <a:lnTo>
                  <a:pt x="4643" y="465"/>
                </a:lnTo>
                <a:lnTo>
                  <a:pt x="4749" y="529"/>
                </a:lnTo>
                <a:lnTo>
                  <a:pt x="4850" y="599"/>
                </a:lnTo>
                <a:lnTo>
                  <a:pt x="4945" y="672"/>
                </a:lnTo>
                <a:lnTo>
                  <a:pt x="5035" y="747"/>
                </a:lnTo>
                <a:lnTo>
                  <a:pt x="5120" y="826"/>
                </a:lnTo>
                <a:lnTo>
                  <a:pt x="5198" y="908"/>
                </a:lnTo>
                <a:lnTo>
                  <a:pt x="5271" y="992"/>
                </a:lnTo>
                <a:lnTo>
                  <a:pt x="5338" y="1079"/>
                </a:lnTo>
                <a:lnTo>
                  <a:pt x="5397" y="1168"/>
                </a:lnTo>
                <a:lnTo>
                  <a:pt x="5450" y="1259"/>
                </a:lnTo>
                <a:lnTo>
                  <a:pt x="5496" y="1352"/>
                </a:lnTo>
                <a:lnTo>
                  <a:pt x="5534" y="1446"/>
                </a:lnTo>
                <a:lnTo>
                  <a:pt x="5567" y="1542"/>
                </a:lnTo>
                <a:lnTo>
                  <a:pt x="5593" y="1638"/>
                </a:lnTo>
                <a:lnTo>
                  <a:pt x="5611" y="1735"/>
                </a:lnTo>
                <a:lnTo>
                  <a:pt x="5621" y="1832"/>
                </a:lnTo>
                <a:lnTo>
                  <a:pt x="5625" y="1931"/>
                </a:lnTo>
                <a:lnTo>
                  <a:pt x="6328" y="1930"/>
                </a:lnTo>
                <a:lnTo>
                  <a:pt x="4935" y="2890"/>
                </a:lnTo>
                <a:lnTo>
                  <a:pt x="3541" y="1933"/>
                </a:lnTo>
                <a:lnTo>
                  <a:pt x="4243" y="1931"/>
                </a:lnTo>
              </a:path>
            </a:pathLst>
          </a:custGeom>
          <a:solidFill>
            <a:srgbClr val="ff0000"/>
          </a:solidFill>
          <a:ln w="0">
            <a:solidFill>
              <a:srgbClr val="3465a4"/>
            </a:solidFill>
          </a:ln>
        </p:spPr>
        <p:style>
          <a:lnRef idx="0"/>
          <a:fillRef idx="0"/>
          <a:effectRef idx="0"/>
          <a:fontRef idx="minor"/>
        </p:style>
      </p:sp>
      <p:sp>
        <p:nvSpPr>
          <p:cNvPr id="377" name="TextShape 12"/>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D6F0E27C-A7D6-48E6-9F43-40F975F3B30E}"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roid Sans Fallback"/>
              </a:rPr>
              <a:t>Functions</a:t>
            </a:r>
            <a:r>
              <a:rPr b="0" lang="en-US" sz="3200" spc="-1" strike="noStrike">
                <a:solidFill>
                  <a:srgbClr val="000000"/>
                </a:solidFill>
                <a:latin typeface="Crimson"/>
                <a:ea typeface="DejaVu Sans"/>
              </a:rPr>
              <a:t>: Trace a function call</a:t>
            </a:r>
            <a:endParaRPr b="0" lang="en-US" sz="3200" spc="-1" strike="noStrike">
              <a:latin typeface="Arial"/>
            </a:endParaRPr>
          </a:p>
        </p:txBody>
      </p:sp>
      <p:sp>
        <p:nvSpPr>
          <p:cNvPr id="379"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2000" spc="-1" strike="noStrike">
                <a:solidFill>
                  <a:srgbClr val="8d1d75"/>
                </a:solidFill>
                <a:latin typeface="FreeMono"/>
                <a:ea typeface="DejaVu Sans"/>
              </a:rPr>
              <a:t>#include</a:t>
            </a:r>
            <a:r>
              <a:rPr b="1" lang="en-US" sz="2000" spc="-1" strike="noStrike">
                <a:solidFill>
                  <a:srgbClr val="000000"/>
                </a:solidFill>
                <a:latin typeface="FreeMono"/>
                <a:ea typeface="DejaVu Sans"/>
              </a:rPr>
              <a:t> &lt;stdio.h&gt;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3465a4"/>
                </a:solidFill>
                <a:latin typeface="FreeMono"/>
                <a:ea typeface="DejaVu Sans"/>
              </a:rPr>
              <a:t>void</a:t>
            </a:r>
            <a:r>
              <a:rPr b="1" lang="en-US" sz="2000" spc="-1" strike="noStrike">
                <a:solidFill>
                  <a:srgbClr val="000000"/>
                </a:solidFill>
                <a:latin typeface="FreeMono"/>
                <a:ea typeface="DejaVu Sans"/>
              </a:rPr>
              <a:t> func(</a:t>
            </a:r>
            <a:r>
              <a:rPr b="1" lang="en-US" sz="2000" spc="-1" strike="noStrike">
                <a:solidFill>
                  <a:srgbClr val="2a6099"/>
                </a:solidFill>
                <a:latin typeface="FreeMono"/>
                <a:ea typeface="DejaVu Sans"/>
              </a:rPr>
              <a:t>int</a:t>
            </a:r>
            <a:r>
              <a:rPr b="1" lang="en-US" sz="2000" spc="-1" strike="noStrike">
                <a:solidFill>
                  <a:srgbClr val="000000"/>
                </a:solidFill>
                <a:latin typeface="FreeMono"/>
                <a:ea typeface="DejaVu Sans"/>
              </a:rPr>
              <a:t> a){</a:t>
            </a:r>
            <a:endParaRPr b="0" lang="en-US" sz="2000" spc="-1" strike="noStrike">
              <a:latin typeface="Arial"/>
            </a:endParaRPr>
          </a:p>
          <a:p>
            <a:pPr marL="182880">
              <a:lnSpc>
                <a:spcPct val="100000"/>
              </a:lnSpc>
            </a:pPr>
            <a:r>
              <a:rPr b="1" lang="en-US" sz="2000" spc="-1" strike="noStrike">
                <a:solidFill>
                  <a:srgbClr val="158466"/>
                </a:solidFill>
                <a:latin typeface="FreeMono"/>
                <a:ea typeface="DejaVu Sans"/>
              </a:rPr>
              <a:t>  </a:t>
            </a:r>
            <a:r>
              <a:rPr b="1" lang="en-US" sz="2000" spc="-1" strike="noStrike">
                <a:solidFill>
                  <a:srgbClr val="2a6099"/>
                </a:solidFill>
                <a:latin typeface="FreeMono"/>
                <a:ea typeface="DejaVu Sans"/>
              </a:rPr>
              <a:t>int</a:t>
            </a:r>
            <a:r>
              <a:rPr b="1" lang="en-US" sz="2000" spc="-1" strike="noStrike">
                <a:solidFill>
                  <a:srgbClr val="158466"/>
                </a:solidFill>
                <a:latin typeface="FreeMono"/>
                <a:ea typeface="DejaVu Sans"/>
              </a:rPr>
              <a:t> </a:t>
            </a:r>
            <a:r>
              <a:rPr b="1" lang="en-US" sz="2000" spc="-1" strike="noStrike">
                <a:solidFill>
                  <a:srgbClr val="000000"/>
                </a:solidFill>
                <a:latin typeface="FreeMono"/>
                <a:ea typeface="DejaVu Sans"/>
              </a:rPr>
              <a:t>b = 10;</a:t>
            </a:r>
            <a:r>
              <a:rPr b="1" lang="en-US" sz="2000" spc="-1" strike="noStrike">
                <a:solidFill>
                  <a:srgbClr val="158466"/>
                </a:solidFill>
                <a:latin typeface="FreeMono"/>
                <a:ea typeface="DejaVu Sans"/>
              </a:rPr>
              <a:t> </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return a / b;</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3465a4"/>
                </a:solidFill>
                <a:latin typeface="FreeMono"/>
                <a:ea typeface="DejaVu Sans"/>
              </a:rPr>
              <a:t>int</a:t>
            </a:r>
            <a:r>
              <a:rPr b="1" lang="en-US" sz="2000" spc="-1" strike="noStrike">
                <a:solidFill>
                  <a:srgbClr val="000000"/>
                </a:solidFill>
                <a:latin typeface="FreeMono"/>
                <a:ea typeface="DejaVu Sans"/>
              </a:rPr>
              <a:t> main(</a:t>
            </a:r>
            <a:r>
              <a:rPr b="1" lang="en-US" sz="2000" spc="-1" strike="noStrike">
                <a:solidFill>
                  <a:srgbClr val="2a6099"/>
                </a:solidFill>
                <a:latin typeface="FreeMono"/>
                <a:ea typeface="DejaVu Sans"/>
              </a:rPr>
              <a:t>int</a:t>
            </a:r>
            <a:r>
              <a:rPr b="1" lang="en-US" sz="2000" spc="-1" strike="noStrike">
                <a:solidFill>
                  <a:srgbClr val="000000"/>
                </a:solidFill>
                <a:latin typeface="FreeMono"/>
                <a:ea typeface="DejaVu Sans"/>
              </a:rPr>
              <a:t> argc, </a:t>
            </a:r>
            <a:r>
              <a:rPr b="1" lang="en-US" sz="2000" spc="-1" strike="noStrike">
                <a:solidFill>
                  <a:srgbClr val="2a6099"/>
                </a:solidFill>
                <a:latin typeface="FreeMono"/>
                <a:ea typeface="DejaVu Sans"/>
              </a:rPr>
              <a:t>char</a:t>
            </a:r>
            <a:r>
              <a:rPr b="1" lang="en-US" sz="2000" spc="-1" strike="noStrike">
                <a:solidFill>
                  <a:srgbClr val="000000"/>
                </a:solidFill>
                <a:latin typeface="FreeMono"/>
                <a:ea typeface="DejaVu Sans"/>
              </a:rPr>
              <a:t> *argv[])</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3465a4"/>
                </a:solidFill>
                <a:latin typeface="FreeMono"/>
                <a:ea typeface="DejaVu Sans"/>
              </a:rPr>
              <a:t>int</a:t>
            </a:r>
            <a:r>
              <a:rPr b="1" lang="en-US" sz="2000" spc="-1" strike="noStrike">
                <a:solidFill>
                  <a:srgbClr val="000000"/>
                </a:solidFill>
                <a:latin typeface="FreeMono"/>
                <a:ea typeface="DejaVu Sans"/>
              </a:rPr>
              <a:t> val;</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int c;</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scanf(“%d\n”, &amp;val);</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c = func(val);</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printf(“%d\n” c);</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return 0;</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endParaRPr b="0" lang="en-US" sz="2000" spc="-1" strike="noStrike">
              <a:latin typeface="Arial"/>
            </a:endParaRPr>
          </a:p>
        </p:txBody>
      </p:sp>
      <p:graphicFrame>
        <p:nvGraphicFramePr>
          <p:cNvPr id="380" name="Table 3"/>
          <p:cNvGraphicFramePr/>
          <p:nvPr/>
        </p:nvGraphicFramePr>
        <p:xfrm>
          <a:off x="7892280" y="2305080"/>
          <a:ext cx="2613240" cy="3498840"/>
        </p:xfrm>
        <a:graphic>
          <a:graphicData uri="http://schemas.openxmlformats.org/drawingml/2006/table">
            <a:tbl>
              <a:tblPr/>
              <a:tblGrid>
                <a:gridCol w="1186920"/>
                <a:gridCol w="1426680"/>
              </a:tblGrid>
              <a:tr h="349920">
                <a:tc>
                  <a:txBody>
                    <a:bodyPr lIns="90000" rIns="90000">
                      <a:noAutofit/>
                    </a:bodyPr>
                    <a:p>
                      <a:pPr>
                        <a:lnSpc>
                          <a:spcPct val="100000"/>
                        </a:lnSpc>
                      </a:pPr>
                      <a:r>
                        <a:rPr b="0" lang="en-US" sz="1800" spc="-1" strike="noStrike">
                          <a:latin typeface="Arial"/>
                        </a:rPr>
                        <a:t>Address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Value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25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25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bl>
          </a:graphicData>
        </a:graphic>
      </p:graphicFrame>
      <p:sp>
        <p:nvSpPr>
          <p:cNvPr id="381" name="CustomShape 4"/>
          <p:cNvSpPr/>
          <p:nvPr/>
        </p:nvSpPr>
        <p:spPr>
          <a:xfrm>
            <a:off x="6400800" y="2586600"/>
            <a:ext cx="1371240" cy="34596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int value </a:t>
            </a:r>
            <a:endParaRPr b="0" lang="en-US" sz="1800" spc="-1" strike="noStrike">
              <a:latin typeface="Arial"/>
            </a:endParaRPr>
          </a:p>
        </p:txBody>
      </p:sp>
      <p:sp>
        <p:nvSpPr>
          <p:cNvPr id="382" name="CustomShape 5"/>
          <p:cNvSpPr/>
          <p:nvPr/>
        </p:nvSpPr>
        <p:spPr>
          <a:xfrm>
            <a:off x="379800" y="4894560"/>
            <a:ext cx="1031040" cy="515160"/>
          </a:xfrm>
          <a:custGeom>
            <a:avLst/>
            <a:gdLst/>
            <a:ahLst/>
            <a:rect l="l" t="t" r="r" b="b"/>
            <a:pathLst>
              <a:path w="2867" h="1434">
                <a:moveTo>
                  <a:pt x="0" y="358"/>
                </a:moveTo>
                <a:lnTo>
                  <a:pt x="2149" y="358"/>
                </a:lnTo>
                <a:lnTo>
                  <a:pt x="2149" y="0"/>
                </a:lnTo>
                <a:lnTo>
                  <a:pt x="2866" y="716"/>
                </a:lnTo>
                <a:lnTo>
                  <a:pt x="2149" y="1433"/>
                </a:lnTo>
                <a:lnTo>
                  <a:pt x="2149" y="1074"/>
                </a:lnTo>
                <a:lnTo>
                  <a:pt x="0" y="1074"/>
                </a:lnTo>
                <a:lnTo>
                  <a:pt x="0" y="358"/>
                </a:lnTo>
              </a:path>
            </a:pathLst>
          </a:custGeom>
          <a:solidFill>
            <a:srgbClr val="ff0000"/>
          </a:solidFill>
          <a:ln w="0">
            <a:solidFill>
              <a:srgbClr val="3465a4"/>
            </a:solidFill>
          </a:ln>
        </p:spPr>
        <p:style>
          <a:lnRef idx="0"/>
          <a:fillRef idx="0"/>
          <a:effectRef idx="0"/>
          <a:fontRef idx="minor"/>
        </p:style>
      </p:sp>
      <p:sp>
        <p:nvSpPr>
          <p:cNvPr id="383" name="CustomShape 6"/>
          <p:cNvSpPr/>
          <p:nvPr/>
        </p:nvSpPr>
        <p:spPr>
          <a:xfrm>
            <a:off x="5851080" y="6084360"/>
            <a:ext cx="2003400" cy="44352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Return register</a:t>
            </a:r>
            <a:endParaRPr b="0" lang="en-US" sz="1800" spc="-1" strike="noStrike">
              <a:latin typeface="Arial"/>
            </a:endParaRPr>
          </a:p>
        </p:txBody>
      </p:sp>
      <p:sp>
        <p:nvSpPr>
          <p:cNvPr id="384" name="CustomShape 7"/>
          <p:cNvSpPr/>
          <p:nvPr/>
        </p:nvSpPr>
        <p:spPr>
          <a:xfrm>
            <a:off x="7982280" y="6085080"/>
            <a:ext cx="2003400" cy="44352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2</a:t>
            </a:r>
            <a:endParaRPr b="0" lang="en-US" sz="1800" spc="-1" strike="noStrike">
              <a:latin typeface="Arial"/>
            </a:endParaRPr>
          </a:p>
        </p:txBody>
      </p:sp>
      <p:sp>
        <p:nvSpPr>
          <p:cNvPr id="385" name="CustomShape 8"/>
          <p:cNvSpPr/>
          <p:nvPr/>
        </p:nvSpPr>
        <p:spPr>
          <a:xfrm>
            <a:off x="6400800" y="3054600"/>
            <a:ext cx="1371240" cy="34596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int c</a:t>
            </a:r>
            <a:endParaRPr b="0" lang="en-US" sz="1800" spc="-1" strike="noStrike">
              <a:latin typeface="Arial"/>
            </a:endParaRPr>
          </a:p>
        </p:txBody>
      </p:sp>
      <p:sp>
        <p:nvSpPr>
          <p:cNvPr id="386" name="TextShape 9"/>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FF49FE42-890A-4CBA-86CD-03BBD26F9E6D}"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1600200" y="1817640"/>
            <a:ext cx="9372240" cy="708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Crimson"/>
                <a:ea typeface="DejaVu Sans"/>
              </a:rPr>
              <a:t>Struct and Typedef</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History</a:t>
            </a:r>
            <a:endParaRPr b="0" lang="en-US" sz="3200" spc="-1" strike="noStrike">
              <a:latin typeface="Arial"/>
            </a:endParaRPr>
          </a:p>
        </p:txBody>
      </p:sp>
      <p:sp>
        <p:nvSpPr>
          <p:cNvPr id="134" name="CustomShape 2"/>
          <p:cNvSpPr/>
          <p:nvPr/>
        </p:nvSpPr>
        <p:spPr>
          <a:xfrm>
            <a:off x="838080" y="1459440"/>
            <a:ext cx="10514880" cy="4716720"/>
          </a:xfrm>
          <a:prstGeom prst="rect">
            <a:avLst/>
          </a:prstGeom>
          <a:noFill/>
          <a:ln w="0">
            <a:noFill/>
          </a:ln>
        </p:spPr>
        <p:style>
          <a:lnRef idx="0"/>
          <a:fillRef idx="0"/>
          <a:effectRef idx="0"/>
          <a:fontRef idx="minor"/>
        </p:style>
        <p:txBody>
          <a:bodyPr lIns="90000" rIns="90000" tIns="45000" bIns="45000">
            <a:noAutofit/>
          </a:bodyPr>
          <a:p>
            <a:pPr marL="228600" indent="-227880">
              <a:lnSpc>
                <a:spcPct val="150000"/>
              </a:lnSpc>
              <a:spcBef>
                <a:spcPts val="1001"/>
              </a:spcBef>
              <a:buClr>
                <a:srgbClr val="000000"/>
              </a:buClr>
              <a:buFont typeface="Arial"/>
              <a:buChar char="•"/>
            </a:pPr>
            <a:r>
              <a:rPr b="0" lang="en-US" sz="2800" spc="-1" strike="noStrike">
                <a:solidFill>
                  <a:srgbClr val="000000"/>
                </a:solidFill>
                <a:latin typeface="Crimson"/>
                <a:ea typeface="DejaVu Sans"/>
              </a:rPr>
              <a:t>The C programming language was devised in the early 1970s as a system implementation language for the nascent Unix operating system.</a:t>
            </a:r>
            <a:endParaRPr b="0" lang="en-US" sz="2800" spc="-1" strike="noStrike">
              <a:latin typeface="Arial"/>
            </a:endParaRPr>
          </a:p>
          <a:p>
            <a:pPr marL="228600" indent="-227880">
              <a:lnSpc>
                <a:spcPct val="150000"/>
              </a:lnSpc>
              <a:spcBef>
                <a:spcPts val="1001"/>
              </a:spcBef>
              <a:buClr>
                <a:srgbClr val="000000"/>
              </a:buClr>
              <a:buFont typeface="Arial"/>
              <a:buChar char="•"/>
            </a:pPr>
            <a:r>
              <a:rPr b="0" lang="en-US" sz="2800" spc="-1" strike="noStrike">
                <a:solidFill>
                  <a:srgbClr val="000000"/>
                </a:solidFill>
                <a:latin typeface="Crimson"/>
                <a:ea typeface="DejaVu Sans"/>
              </a:rPr>
              <a:t>The C programming language was created with the purpose of writing  an operating system with a high level language.</a:t>
            </a:r>
            <a:endParaRPr b="0" lang="en-US" sz="2800" spc="-1" strike="noStrike">
              <a:latin typeface="Arial"/>
            </a:endParaRPr>
          </a:p>
        </p:txBody>
      </p:sp>
      <p:sp>
        <p:nvSpPr>
          <p:cNvPr id="135"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B7D3751F-FF7A-49FC-9761-8C88FA2557DA}"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Struct and Typedef</a:t>
            </a:r>
            <a:endParaRPr b="0" lang="en-US" sz="3200" spc="-1" strike="noStrike">
              <a:latin typeface="Arial"/>
            </a:endParaRPr>
          </a:p>
        </p:txBody>
      </p:sp>
      <p:sp>
        <p:nvSpPr>
          <p:cNvPr id="389" name="CustomShape 2"/>
          <p:cNvSpPr/>
          <p:nvPr/>
        </p:nvSpPr>
        <p:spPr>
          <a:xfrm>
            <a:off x="873720" y="1199520"/>
            <a:ext cx="9820440" cy="550440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1800" spc="-1" strike="noStrike">
                <a:solidFill>
                  <a:srgbClr val="8d1d75"/>
                </a:solidFill>
                <a:latin typeface="FreeMono"/>
                <a:ea typeface="FreeMono"/>
              </a:rPr>
              <a:t>#include</a:t>
            </a:r>
            <a:r>
              <a:rPr b="1" lang="en-US" sz="1800" spc="-1" strike="noStrike">
                <a:solidFill>
                  <a:srgbClr val="000000"/>
                </a:solidFill>
                <a:latin typeface="FreeMono"/>
                <a:ea typeface="FreeMono"/>
              </a:rPr>
              <a:t> &lt;stdio.h&gt;</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158466"/>
                </a:solidFill>
                <a:latin typeface="FreeMono"/>
                <a:ea typeface="FreeMono"/>
              </a:rPr>
              <a:t>struct</a:t>
            </a:r>
            <a:r>
              <a:rPr b="1" lang="en-US" sz="1800" spc="-1" strike="noStrike">
                <a:solidFill>
                  <a:srgbClr val="000000"/>
                </a:solidFill>
                <a:latin typeface="FreeMono"/>
                <a:ea typeface="FreeMono"/>
              </a:rPr>
              <a:t> point {</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Int x;</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Int y;</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typedef </a:t>
            </a:r>
            <a:r>
              <a:rPr b="1" lang="en-US" sz="1800" spc="-1" strike="noStrike">
                <a:solidFill>
                  <a:srgbClr val="158466"/>
                </a:solidFill>
                <a:latin typeface="FreeMono"/>
                <a:ea typeface="FreeMono"/>
              </a:rPr>
              <a:t>struct</a:t>
            </a:r>
            <a:r>
              <a:rPr b="1" lang="en-US" sz="1800" spc="-1" strike="noStrike">
                <a:solidFill>
                  <a:srgbClr val="000000"/>
                </a:solidFill>
                <a:latin typeface="FreeMono"/>
                <a:ea typeface="FreeMono"/>
              </a:rPr>
              <a:t> point point_t;</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2a6099"/>
                </a:solidFill>
                <a:latin typeface="FreeMono"/>
                <a:ea typeface="FreeMono"/>
              </a:rPr>
              <a:t>void</a:t>
            </a:r>
            <a:r>
              <a:rPr b="1" lang="en-US" sz="1800" spc="-1" strike="noStrike">
                <a:solidFill>
                  <a:srgbClr val="000000"/>
                </a:solidFill>
                <a:latin typeface="FreeMono"/>
                <a:ea typeface="FreeMono"/>
              </a:rPr>
              <a:t> print_point(</a:t>
            </a:r>
            <a:r>
              <a:rPr b="1" lang="en-US" sz="1800" spc="-1" strike="noStrike">
                <a:solidFill>
                  <a:srgbClr val="158466"/>
                </a:solidFill>
                <a:latin typeface="FreeMono"/>
                <a:ea typeface="FreeMono"/>
              </a:rPr>
              <a:t>struct</a:t>
            </a:r>
            <a:r>
              <a:rPr b="1" lang="en-US" sz="1800" spc="-1" strike="noStrike">
                <a:solidFill>
                  <a:srgbClr val="000000"/>
                </a:solidFill>
                <a:latin typeface="FreeMono"/>
                <a:ea typeface="FreeMono"/>
              </a:rPr>
              <a:t> point p) {</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printf(“(%d, %d)\n”, p.x, p.y);</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3465a4"/>
                </a:solidFill>
                <a:latin typeface="FreeMono"/>
                <a:ea typeface="FreeMono"/>
              </a:rPr>
              <a:t>int</a:t>
            </a:r>
            <a:r>
              <a:rPr b="1" lang="en-US" sz="1800" spc="-1" strike="noStrike">
                <a:solidFill>
                  <a:srgbClr val="000000"/>
                </a:solidFill>
                <a:latin typeface="FreeMono"/>
                <a:ea typeface="FreeMono"/>
              </a:rPr>
              <a:t> main(</a:t>
            </a:r>
            <a:r>
              <a:rPr b="1" lang="en-US" sz="1800" spc="-1" strike="noStrike">
                <a:solidFill>
                  <a:srgbClr val="2a6099"/>
                </a:solidFill>
                <a:latin typeface="FreeMono"/>
                <a:ea typeface="FreeMono"/>
              </a:rPr>
              <a:t>int</a:t>
            </a:r>
            <a:r>
              <a:rPr b="1" lang="en-US" sz="1800" spc="-1" strike="noStrike">
                <a:solidFill>
                  <a:srgbClr val="000000"/>
                </a:solidFill>
                <a:latin typeface="FreeMono"/>
                <a:ea typeface="FreeMono"/>
              </a:rPr>
              <a:t> argc, </a:t>
            </a:r>
            <a:r>
              <a:rPr b="1" lang="en-US" sz="1800" spc="-1" strike="noStrike">
                <a:solidFill>
                  <a:srgbClr val="2a6099"/>
                </a:solidFill>
                <a:latin typeface="FreeMono"/>
                <a:ea typeface="FreeMono"/>
              </a:rPr>
              <a:t>char</a:t>
            </a:r>
            <a:r>
              <a:rPr b="1" lang="en-US" sz="1800" spc="-1" strike="noStrike">
                <a:solidFill>
                  <a:srgbClr val="000000"/>
                </a:solidFill>
                <a:latin typeface="FreeMono"/>
                <a:ea typeface="FreeMono"/>
              </a:rPr>
              <a:t> *argv[])</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3465a4"/>
                </a:solidFill>
                <a:latin typeface="FreeMono"/>
                <a:ea typeface="FreeMono"/>
              </a:rPr>
              <a:t>point_t</a:t>
            </a:r>
            <a:r>
              <a:rPr b="1" lang="en-US" sz="1800" spc="-1" strike="noStrike">
                <a:solidFill>
                  <a:srgbClr val="000000"/>
                </a:solidFill>
                <a:latin typeface="FreeMono"/>
                <a:ea typeface="FreeMono"/>
              </a:rPr>
              <a:t> p1 = {.x=5, .y=2};</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print_point(p1);</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return 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p:txBody>
      </p:sp>
      <p:sp>
        <p:nvSpPr>
          <p:cNvPr id="390" name="CustomShape 3"/>
          <p:cNvSpPr/>
          <p:nvPr/>
        </p:nvSpPr>
        <p:spPr>
          <a:xfrm>
            <a:off x="7495200" y="1567800"/>
            <a:ext cx="4620240" cy="1815840"/>
          </a:xfrm>
          <a:prstGeom prst="rect">
            <a:avLst/>
          </a:prstGeom>
          <a:solidFill>
            <a:srgbClr val="ffff00"/>
          </a:solidFill>
          <a:ln w="54720">
            <a:solidFill>
              <a:srgbClr val="000000"/>
            </a:solidFill>
            <a:prstDash val="sysDot"/>
            <a:round/>
          </a:ln>
        </p:spPr>
        <p:style>
          <a:lnRef idx="0"/>
          <a:fillRef idx="0"/>
          <a:effectRef idx="0"/>
          <a:fontRef idx="minor"/>
        </p:style>
        <p:txBody>
          <a:bodyPr lIns="117360" rIns="117360" tIns="72360" bIns="72360">
            <a:noAutofit/>
          </a:bodyPr>
          <a:p>
            <a:pPr marL="146160" indent="-216000">
              <a:lnSpc>
                <a:spcPct val="100000"/>
              </a:lnSpc>
              <a:buClr>
                <a:srgbClr val="000000"/>
              </a:buClr>
              <a:buSzPct val="45000"/>
              <a:buFont typeface="Wingdings" charset="2"/>
              <a:buChar char=""/>
            </a:pPr>
            <a:r>
              <a:rPr b="0" lang="en-US" sz="1800" spc="-1" strike="noStrike">
                <a:solidFill>
                  <a:srgbClr val="000000"/>
                </a:solidFill>
                <a:latin typeface="Arial"/>
                <a:ea typeface="DejaVu Sans"/>
              </a:rPr>
              <a:t>You can define a structure to store values in a certain way.</a:t>
            </a:r>
            <a:endParaRPr b="0" lang="en-US" sz="1800" spc="-1" strike="noStrike">
              <a:latin typeface="Arial"/>
            </a:endParaRPr>
          </a:p>
          <a:p>
            <a:pPr marL="146160" indent="-216000">
              <a:lnSpc>
                <a:spcPct val="100000"/>
              </a:lnSpc>
              <a:buClr>
                <a:srgbClr val="000000"/>
              </a:buClr>
              <a:buSzPct val="45000"/>
              <a:buFont typeface="Wingdings" charset="2"/>
              <a:buChar char=""/>
            </a:pPr>
            <a:r>
              <a:rPr b="0" lang="en-US" sz="1800" spc="-1" strike="noStrike">
                <a:solidFill>
                  <a:srgbClr val="000000"/>
                </a:solidFill>
                <a:latin typeface="Arial"/>
                <a:ea typeface="DejaVu Sans"/>
              </a:rPr>
              <a:t>You can define a name for the struct.</a:t>
            </a:r>
            <a:endParaRPr b="0" lang="en-US" sz="1800" spc="-1" strike="noStrike">
              <a:latin typeface="Arial"/>
            </a:endParaRPr>
          </a:p>
          <a:p>
            <a:pPr marL="146160" indent="-216000">
              <a:lnSpc>
                <a:spcPct val="100000"/>
              </a:lnSpc>
              <a:buClr>
                <a:srgbClr val="000000"/>
              </a:buClr>
              <a:buSzPct val="45000"/>
              <a:buFont typeface="Wingdings" charset="2"/>
              <a:buChar char=""/>
            </a:pPr>
            <a:r>
              <a:rPr b="0" lang="en-US" sz="1800" spc="-1" strike="noStrike">
                <a:solidFill>
                  <a:srgbClr val="000000"/>
                </a:solidFill>
                <a:latin typeface="Arial"/>
                <a:ea typeface="DejaVu Sans"/>
              </a:rPr>
              <a:t>This is may be good for code readability and creating abstractions.</a:t>
            </a:r>
            <a:endParaRPr b="0" lang="en-US" sz="1800" spc="-1" strike="noStrike">
              <a:latin typeface="Arial"/>
            </a:endParaRPr>
          </a:p>
        </p:txBody>
      </p:sp>
      <p:sp>
        <p:nvSpPr>
          <p:cNvPr id="391" name="Line 4"/>
          <p:cNvSpPr/>
          <p:nvPr/>
        </p:nvSpPr>
        <p:spPr>
          <a:xfrm flipH="1">
            <a:off x="3429000" y="2286000"/>
            <a:ext cx="4066200" cy="0"/>
          </a:xfrm>
          <a:prstGeom prst="line">
            <a:avLst/>
          </a:prstGeom>
          <a:ln w="57240">
            <a:solidFill>
              <a:srgbClr val="3465a4"/>
            </a:solidFill>
            <a:round/>
            <a:tailEnd len="med" type="triangle" w="med"/>
          </a:ln>
        </p:spPr>
        <p:style>
          <a:lnRef idx="0"/>
          <a:fillRef idx="0"/>
          <a:effectRef idx="0"/>
          <a:fontRef idx="minor"/>
        </p:style>
      </p:sp>
      <p:sp>
        <p:nvSpPr>
          <p:cNvPr id="392" name="Line 5"/>
          <p:cNvSpPr/>
          <p:nvPr/>
        </p:nvSpPr>
        <p:spPr>
          <a:xfrm flipH="1">
            <a:off x="5029200" y="2286000"/>
            <a:ext cx="2480400" cy="685800"/>
          </a:xfrm>
          <a:prstGeom prst="line">
            <a:avLst/>
          </a:prstGeom>
          <a:ln w="57240">
            <a:solidFill>
              <a:srgbClr val="3465a4"/>
            </a:solidFill>
            <a:round/>
            <a:tailEnd len="med" type="triangle" w="med"/>
          </a:ln>
        </p:spPr>
        <p:style>
          <a:lnRef idx="0"/>
          <a:fillRef idx="0"/>
          <a:effectRef idx="0"/>
          <a:fontRef idx="minor"/>
        </p:style>
      </p:sp>
      <p:sp>
        <p:nvSpPr>
          <p:cNvPr id="393" name="TextShape 6"/>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817E2B34-3787-459D-AA6D-4BC716BA118D}"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Struct and Typedef</a:t>
            </a:r>
            <a:endParaRPr b="0" lang="en-US" sz="3200" spc="-1" strike="noStrike">
              <a:latin typeface="Arial"/>
            </a:endParaRPr>
          </a:p>
        </p:txBody>
      </p:sp>
      <p:sp>
        <p:nvSpPr>
          <p:cNvPr id="395"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2000" spc="-1" strike="noStrike">
                <a:solidFill>
                  <a:srgbClr val="00b050"/>
                </a:solidFill>
                <a:latin typeface="FreeMono"/>
                <a:ea typeface="DejaVu Sans"/>
              </a:rPr>
              <a:t>struct </a:t>
            </a:r>
            <a:r>
              <a:rPr b="1" lang="en-US" sz="2000" spc="-1" strike="noStrike">
                <a:solidFill>
                  <a:srgbClr val="000000"/>
                </a:solidFill>
                <a:latin typeface="FreeMono"/>
                <a:ea typeface="DejaVu Sans"/>
              </a:rPr>
              <a:t>obj_state {</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4f81bd"/>
                </a:solidFill>
                <a:latin typeface="FreeMono"/>
                <a:ea typeface="DejaVu Sans"/>
              </a:rPr>
              <a:t>uint8_t</a:t>
            </a:r>
            <a:r>
              <a:rPr b="1" lang="en-US" sz="2000" spc="-1" strike="noStrike">
                <a:solidFill>
                  <a:srgbClr val="000000"/>
                </a:solidFill>
                <a:latin typeface="FreeMono"/>
                <a:ea typeface="DejaVu Sans"/>
              </a:rPr>
              <a:t> id;</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4f81bd"/>
                </a:solidFill>
                <a:latin typeface="FreeMono"/>
                <a:ea typeface="DejaVu Sans"/>
              </a:rPr>
              <a:t>uint8_t</a:t>
            </a:r>
            <a:r>
              <a:rPr b="1" lang="en-US" sz="2000" spc="-1" strike="noStrike">
                <a:solidFill>
                  <a:srgbClr val="000000"/>
                </a:solidFill>
                <a:latin typeface="FreeMono"/>
                <a:ea typeface="DejaVu Sans"/>
              </a:rPr>
              <a:t> running;</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4f81bd"/>
                </a:solidFill>
                <a:latin typeface="FreeMono"/>
                <a:ea typeface="DejaVu Sans"/>
              </a:rPr>
              <a:t>float</a:t>
            </a:r>
            <a:r>
              <a:rPr b="1" lang="en-US" sz="2000" spc="-1" strike="noStrike">
                <a:solidFill>
                  <a:srgbClr val="000000"/>
                </a:solidFill>
                <a:latin typeface="FreeMono"/>
                <a:ea typeface="DejaVu Sans"/>
              </a:rPr>
              <a:t> prio;</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4f81bd"/>
                </a:solidFill>
                <a:latin typeface="FreeMono"/>
                <a:ea typeface="DejaVu Sans"/>
              </a:rPr>
              <a:t>char</a:t>
            </a:r>
            <a:r>
              <a:rPr b="1" lang="en-US" sz="2000" spc="-1" strike="noStrike">
                <a:solidFill>
                  <a:srgbClr val="000000"/>
                </a:solidFill>
                <a:latin typeface="FreeMono"/>
                <a:ea typeface="DejaVu Sans"/>
              </a:rPr>
              <a:t> *name[10];</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3465a4"/>
                </a:solidFill>
                <a:latin typeface="FreeMono"/>
                <a:ea typeface="DejaVu Sans"/>
              </a:rPr>
              <a:t>int</a:t>
            </a:r>
            <a:r>
              <a:rPr b="1" lang="en-US" sz="2000" spc="-1" strike="noStrike">
                <a:solidFill>
                  <a:srgbClr val="000000"/>
                </a:solidFill>
                <a:latin typeface="FreeMono"/>
                <a:ea typeface="DejaVu Sans"/>
              </a:rPr>
              <a:t> main()</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b050"/>
                </a:solidFill>
                <a:latin typeface="FreeMono"/>
                <a:ea typeface="DejaVu Sans"/>
              </a:rPr>
              <a:t>struct </a:t>
            </a:r>
            <a:r>
              <a:rPr b="1" lang="en-US" sz="2000" spc="-1" strike="noStrike">
                <a:solidFill>
                  <a:srgbClr val="000000"/>
                </a:solidFill>
                <a:latin typeface="FreeMono"/>
                <a:ea typeface="DejaVu Sans"/>
              </a:rPr>
              <a:t>obj_state state1;</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return 0;</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endParaRPr b="0" lang="en-US" sz="2000" spc="-1" strike="noStrike">
              <a:latin typeface="Arial"/>
            </a:endParaRPr>
          </a:p>
        </p:txBody>
      </p:sp>
      <p:graphicFrame>
        <p:nvGraphicFramePr>
          <p:cNvPr id="396" name="Table 3"/>
          <p:cNvGraphicFramePr/>
          <p:nvPr/>
        </p:nvGraphicFramePr>
        <p:xfrm>
          <a:off x="6796800" y="1371600"/>
          <a:ext cx="2613240" cy="3498840"/>
        </p:xfrm>
        <a:graphic>
          <a:graphicData uri="http://schemas.openxmlformats.org/drawingml/2006/table">
            <a:tbl>
              <a:tblPr/>
              <a:tblGrid>
                <a:gridCol w="1186920"/>
                <a:gridCol w="1426680"/>
              </a:tblGrid>
              <a:tr h="349920">
                <a:tc>
                  <a:txBody>
                    <a:bodyPr lIns="90000" rIns="90000">
                      <a:noAutofit/>
                    </a:bodyPr>
                    <a:p>
                      <a:pPr>
                        <a:lnSpc>
                          <a:spcPct val="100000"/>
                        </a:lnSpc>
                      </a:pPr>
                      <a:r>
                        <a:rPr b="0" lang="en-US" sz="1800" spc="-1" strike="noStrike">
                          <a:latin typeface="Arial"/>
                        </a:rPr>
                        <a:t>Address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Value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120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25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0x00BC</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bl>
          </a:graphicData>
        </a:graphic>
      </p:graphicFrame>
      <p:sp>
        <p:nvSpPr>
          <p:cNvPr id="397" name="CustomShape 4"/>
          <p:cNvSpPr/>
          <p:nvPr/>
        </p:nvSpPr>
        <p:spPr>
          <a:xfrm>
            <a:off x="4771800" y="2072880"/>
            <a:ext cx="990720" cy="34596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state1</a:t>
            </a:r>
            <a:endParaRPr b="0" lang="en-US" sz="1800" spc="-1" strike="noStrike">
              <a:latin typeface="Arial"/>
            </a:endParaRPr>
          </a:p>
        </p:txBody>
      </p:sp>
      <p:sp>
        <p:nvSpPr>
          <p:cNvPr id="398" name="CustomShape 5"/>
          <p:cNvSpPr/>
          <p:nvPr/>
        </p:nvSpPr>
        <p:spPr>
          <a:xfrm>
            <a:off x="380880" y="3962520"/>
            <a:ext cx="1031040" cy="515160"/>
          </a:xfrm>
          <a:custGeom>
            <a:avLst/>
            <a:gdLst/>
            <a:ahLst/>
            <a:rect l="l" t="t" r="r" b="b"/>
            <a:pathLst>
              <a:path w="2867" h="1434">
                <a:moveTo>
                  <a:pt x="0" y="358"/>
                </a:moveTo>
                <a:lnTo>
                  <a:pt x="2149" y="358"/>
                </a:lnTo>
                <a:lnTo>
                  <a:pt x="2149" y="0"/>
                </a:lnTo>
                <a:lnTo>
                  <a:pt x="2866" y="716"/>
                </a:lnTo>
                <a:lnTo>
                  <a:pt x="2149" y="1433"/>
                </a:lnTo>
                <a:lnTo>
                  <a:pt x="2149" y="1074"/>
                </a:lnTo>
                <a:lnTo>
                  <a:pt x="0" y="1074"/>
                </a:lnTo>
                <a:lnTo>
                  <a:pt x="0" y="358"/>
                </a:lnTo>
              </a:path>
            </a:pathLst>
          </a:custGeom>
          <a:solidFill>
            <a:srgbClr val="ff0000"/>
          </a:solidFill>
          <a:ln w="0">
            <a:solidFill>
              <a:srgbClr val="3465a4"/>
            </a:solidFill>
          </a:ln>
        </p:spPr>
        <p:style>
          <a:lnRef idx="0"/>
          <a:fillRef idx="0"/>
          <a:effectRef idx="0"/>
          <a:fontRef idx="minor"/>
        </p:style>
      </p:sp>
      <p:sp>
        <p:nvSpPr>
          <p:cNvPr id="399" name="CustomShape 6"/>
          <p:cNvSpPr/>
          <p:nvPr/>
        </p:nvSpPr>
        <p:spPr>
          <a:xfrm>
            <a:off x="5914800" y="1733400"/>
            <a:ext cx="456840" cy="2569680"/>
          </a:xfrm>
          <a:prstGeom prst="leftBrace">
            <a:avLst>
              <a:gd name="adj1" fmla="val 8333"/>
              <a:gd name="adj2" fmla="val 20477"/>
            </a:avLst>
          </a:prstGeom>
          <a:noFill/>
          <a:ln w="28575">
            <a:solidFill>
              <a:srgbClr val="4a7ebb"/>
            </a:solidFill>
          </a:ln>
        </p:spPr>
        <p:style>
          <a:lnRef idx="1">
            <a:schemeClr val="accent1"/>
          </a:lnRef>
          <a:fillRef idx="0">
            <a:schemeClr val="accent1"/>
          </a:fillRef>
          <a:effectRef idx="0">
            <a:schemeClr val="accent1"/>
          </a:effectRef>
          <a:fontRef idx="minor"/>
        </p:style>
      </p:sp>
      <p:sp>
        <p:nvSpPr>
          <p:cNvPr id="400" name="CustomShape 7"/>
          <p:cNvSpPr/>
          <p:nvPr/>
        </p:nvSpPr>
        <p:spPr>
          <a:xfrm>
            <a:off x="9457560" y="2133360"/>
            <a:ext cx="1181160" cy="345960"/>
          </a:xfrm>
          <a:prstGeom prst="rect">
            <a:avLst/>
          </a:prstGeom>
          <a:solidFill>
            <a:schemeClr val="tx2">
              <a:lumMod val="20000"/>
              <a:lumOff val="80000"/>
            </a:schemeClr>
          </a:solidFill>
          <a:ln w="0">
            <a:solidFill>
              <a:schemeClr val="tx1"/>
            </a:solid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running</a:t>
            </a:r>
            <a:endParaRPr b="0" lang="en-US" sz="1800" spc="-1" strike="noStrike">
              <a:latin typeface="Arial"/>
            </a:endParaRPr>
          </a:p>
        </p:txBody>
      </p:sp>
      <p:sp>
        <p:nvSpPr>
          <p:cNvPr id="401" name="CustomShape 8"/>
          <p:cNvSpPr/>
          <p:nvPr/>
        </p:nvSpPr>
        <p:spPr>
          <a:xfrm>
            <a:off x="9473040" y="1733400"/>
            <a:ext cx="1181160" cy="345960"/>
          </a:xfrm>
          <a:prstGeom prst="rect">
            <a:avLst/>
          </a:prstGeom>
          <a:solidFill>
            <a:schemeClr val="tx2">
              <a:lumMod val="20000"/>
              <a:lumOff val="80000"/>
            </a:schemeClr>
          </a:solidFill>
          <a:ln w="0">
            <a:solidFill>
              <a:schemeClr val="tx1"/>
            </a:solid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id</a:t>
            </a:r>
            <a:endParaRPr b="0" lang="en-US" sz="1800" spc="-1" strike="noStrike">
              <a:latin typeface="Arial"/>
            </a:endParaRPr>
          </a:p>
        </p:txBody>
      </p:sp>
      <p:sp>
        <p:nvSpPr>
          <p:cNvPr id="402" name="CustomShape 9"/>
          <p:cNvSpPr/>
          <p:nvPr/>
        </p:nvSpPr>
        <p:spPr>
          <a:xfrm>
            <a:off x="9476640" y="2514960"/>
            <a:ext cx="1181160" cy="1424520"/>
          </a:xfrm>
          <a:prstGeom prst="rect">
            <a:avLst/>
          </a:prstGeom>
          <a:solidFill>
            <a:schemeClr val="tx2">
              <a:lumMod val="20000"/>
              <a:lumOff val="80000"/>
            </a:schemeClr>
          </a:solidFill>
          <a:ln w="0">
            <a:solidFill>
              <a:schemeClr val="tx1"/>
            </a:solidFill>
          </a:ln>
        </p:spPr>
        <p:style>
          <a:lnRef idx="0"/>
          <a:fillRef idx="0"/>
          <a:effectRef idx="0"/>
          <a:fontRef idx="minor"/>
        </p:style>
        <p:txBody>
          <a:bodyPr lIns="90000" rIns="90000" tIns="45000" bIns="45000">
            <a:noAutofit/>
          </a:bodyPr>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r>
              <a:rPr b="0" lang="en-US" sz="1800" spc="-1" strike="noStrike">
                <a:solidFill>
                  <a:srgbClr val="000000"/>
                </a:solidFill>
                <a:latin typeface="Arial"/>
                <a:ea typeface="DejaVu Sans"/>
              </a:rPr>
              <a:t>prio</a:t>
            </a:r>
            <a:endParaRPr b="0" lang="en-US" sz="1800" spc="-1" strike="noStrike">
              <a:latin typeface="Arial"/>
            </a:endParaRPr>
          </a:p>
        </p:txBody>
      </p:sp>
      <p:sp>
        <p:nvSpPr>
          <p:cNvPr id="403" name="CustomShape 10"/>
          <p:cNvSpPr/>
          <p:nvPr/>
        </p:nvSpPr>
        <p:spPr>
          <a:xfrm>
            <a:off x="9486360" y="3978000"/>
            <a:ext cx="1181160" cy="345960"/>
          </a:xfrm>
          <a:prstGeom prst="rect">
            <a:avLst/>
          </a:prstGeom>
          <a:solidFill>
            <a:schemeClr val="tx2">
              <a:lumMod val="20000"/>
              <a:lumOff val="80000"/>
            </a:schemeClr>
          </a:solidFill>
          <a:ln w="0">
            <a:solidFill>
              <a:schemeClr val="tx1"/>
            </a:solid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name</a:t>
            </a:r>
            <a:endParaRPr b="0" lang="en-US" sz="1800" spc="-1" strike="noStrike">
              <a:latin typeface="Arial"/>
            </a:endParaRPr>
          </a:p>
        </p:txBody>
      </p:sp>
      <p:sp>
        <p:nvSpPr>
          <p:cNvPr id="404" name="TextShape 11"/>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52241D31-5DBC-426F-922D-F241109C0C35}"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Struct and Typedef</a:t>
            </a:r>
            <a:endParaRPr b="0" lang="en-US" sz="3200" spc="-1" strike="noStrike">
              <a:latin typeface="Arial"/>
            </a:endParaRPr>
          </a:p>
        </p:txBody>
      </p:sp>
      <p:sp>
        <p:nvSpPr>
          <p:cNvPr id="406" name="CustomShape 2"/>
          <p:cNvSpPr/>
          <p:nvPr/>
        </p:nvSpPr>
        <p:spPr>
          <a:xfrm>
            <a:off x="838080" y="1459440"/>
            <a:ext cx="10514880" cy="4716720"/>
          </a:xfrm>
          <a:prstGeom prst="rect">
            <a:avLst/>
          </a:prstGeom>
          <a:noFill/>
          <a:ln w="0">
            <a:noFill/>
          </a:ln>
        </p:spPr>
        <p:style>
          <a:lnRef idx="0"/>
          <a:fillRef idx="0"/>
          <a:effectRef idx="0"/>
          <a:fontRef idx="minor"/>
        </p:style>
        <p:txBody>
          <a:bodyPr lIns="90000" rIns="90000" tIns="45000" bIns="45000">
            <a:noAutofit/>
          </a:bodyPr>
          <a:p>
            <a:pPr marL="432000" indent="-323640">
              <a:lnSpc>
                <a:spcPct val="150000"/>
              </a:lnSpc>
              <a:spcBef>
                <a:spcPts val="1001"/>
              </a:spcBef>
              <a:buClr>
                <a:srgbClr val="000000"/>
              </a:buClr>
              <a:buSzPct val="45000"/>
              <a:buFont typeface="Wingdings" charset="2"/>
              <a:buChar char=""/>
            </a:pPr>
            <a:r>
              <a:rPr b="0" lang="en-US" sz="2800" spc="-1" strike="noStrike">
                <a:solidFill>
                  <a:srgbClr val="000000"/>
                </a:solidFill>
                <a:latin typeface="Times New Roman"/>
                <a:ea typeface="DejaVu Sans"/>
              </a:rPr>
              <a:t>Fields of a struct may not be contiguous because compiler may add padding for performance purposes.</a:t>
            </a:r>
            <a:endParaRPr b="0" lang="en-US" sz="2800" spc="-1" strike="noStrike">
              <a:latin typeface="Arial"/>
            </a:endParaRPr>
          </a:p>
        </p:txBody>
      </p:sp>
      <p:graphicFrame>
        <p:nvGraphicFramePr>
          <p:cNvPr id="407" name="Table 3"/>
          <p:cNvGraphicFramePr/>
          <p:nvPr/>
        </p:nvGraphicFramePr>
        <p:xfrm>
          <a:off x="7482600" y="2362320"/>
          <a:ext cx="2613240" cy="3498840"/>
        </p:xfrm>
        <a:graphic>
          <a:graphicData uri="http://schemas.openxmlformats.org/drawingml/2006/table">
            <a:tbl>
              <a:tblPr/>
              <a:tblGrid>
                <a:gridCol w="1186920"/>
                <a:gridCol w="1426680"/>
              </a:tblGrid>
              <a:tr h="349920">
                <a:tc>
                  <a:txBody>
                    <a:bodyPr lIns="90000" rIns="90000">
                      <a:noAutofit/>
                    </a:bodyPr>
                    <a:p>
                      <a:pPr>
                        <a:lnSpc>
                          <a:spcPct val="100000"/>
                        </a:lnSpc>
                      </a:pPr>
                      <a:r>
                        <a:rPr b="0" lang="en-US" sz="1800" spc="-1" strike="noStrike">
                          <a:latin typeface="Arial"/>
                        </a:rPr>
                        <a:t>Address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Value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120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25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0x00BC</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bl>
          </a:graphicData>
        </a:graphic>
      </p:graphicFrame>
      <p:sp>
        <p:nvSpPr>
          <p:cNvPr id="408" name="CustomShape 4"/>
          <p:cNvSpPr/>
          <p:nvPr/>
        </p:nvSpPr>
        <p:spPr>
          <a:xfrm>
            <a:off x="5591880" y="3602160"/>
            <a:ext cx="1294920" cy="2112480"/>
          </a:xfrm>
          <a:prstGeom prst="rect">
            <a:avLst/>
          </a:prstGeom>
          <a:solidFill>
            <a:srgbClr val="ffffff"/>
          </a:solidFill>
          <a:ln w="0">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struct {</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char a,</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char b,</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int c, </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char d</a:t>
            </a:r>
            <a:endParaRPr b="0" lang="en-US" sz="1800" spc="-1" strike="noStrike">
              <a:latin typeface="Arial"/>
            </a:endParaRPr>
          </a:p>
          <a:p>
            <a:pPr>
              <a:lnSpc>
                <a:spcPct val="100000"/>
              </a:lnSpc>
            </a:pPr>
            <a:r>
              <a:rPr b="0" lang="en-US" sz="1800" spc="-1" strike="noStrike">
                <a:solidFill>
                  <a:srgbClr val="000000"/>
                </a:solidFill>
                <a:latin typeface="Arial"/>
                <a:ea typeface="DejaVu Sans"/>
              </a:rPr>
              <a:t>};</a:t>
            </a:r>
            <a:endParaRPr b="0" lang="en-US" sz="1800" spc="-1" strike="noStrike">
              <a:latin typeface="Arial"/>
            </a:endParaRPr>
          </a:p>
        </p:txBody>
      </p:sp>
      <p:sp>
        <p:nvSpPr>
          <p:cNvPr id="409" name="CustomShape 5"/>
          <p:cNvSpPr/>
          <p:nvPr/>
        </p:nvSpPr>
        <p:spPr>
          <a:xfrm>
            <a:off x="7010280" y="2724120"/>
            <a:ext cx="456840" cy="3122280"/>
          </a:xfrm>
          <a:prstGeom prst="leftBrace">
            <a:avLst>
              <a:gd name="adj1" fmla="val 8333"/>
              <a:gd name="adj2" fmla="val 59730"/>
            </a:avLst>
          </a:prstGeom>
          <a:noFill/>
          <a:ln w="28575">
            <a:solidFill>
              <a:srgbClr val="4a7ebb"/>
            </a:solidFill>
          </a:ln>
        </p:spPr>
        <p:style>
          <a:lnRef idx="1">
            <a:schemeClr val="accent1"/>
          </a:lnRef>
          <a:fillRef idx="0">
            <a:schemeClr val="accent1"/>
          </a:fillRef>
          <a:effectRef idx="0">
            <a:schemeClr val="accent1"/>
          </a:effectRef>
          <a:fontRef idx="minor"/>
        </p:style>
      </p:sp>
      <p:sp>
        <p:nvSpPr>
          <p:cNvPr id="410" name="CustomShape 6"/>
          <p:cNvSpPr/>
          <p:nvPr/>
        </p:nvSpPr>
        <p:spPr>
          <a:xfrm>
            <a:off x="10143360" y="3124080"/>
            <a:ext cx="1181160" cy="345960"/>
          </a:xfrm>
          <a:prstGeom prst="rect">
            <a:avLst/>
          </a:prstGeom>
          <a:solidFill>
            <a:schemeClr val="tx2">
              <a:lumMod val="20000"/>
              <a:lumOff val="80000"/>
            </a:schemeClr>
          </a:solidFill>
          <a:ln w="0">
            <a:solidFill>
              <a:schemeClr val="tx1"/>
            </a:solid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Char</a:t>
            </a:r>
            <a:endParaRPr b="0" lang="en-US" sz="1800" spc="-1" strike="noStrike">
              <a:latin typeface="Arial"/>
            </a:endParaRPr>
          </a:p>
        </p:txBody>
      </p:sp>
      <p:sp>
        <p:nvSpPr>
          <p:cNvPr id="411" name="CustomShape 7"/>
          <p:cNvSpPr/>
          <p:nvPr/>
        </p:nvSpPr>
        <p:spPr>
          <a:xfrm>
            <a:off x="10158840" y="2724120"/>
            <a:ext cx="1181160" cy="345960"/>
          </a:xfrm>
          <a:prstGeom prst="rect">
            <a:avLst/>
          </a:prstGeom>
          <a:solidFill>
            <a:schemeClr val="tx2">
              <a:lumMod val="20000"/>
              <a:lumOff val="80000"/>
            </a:schemeClr>
          </a:solidFill>
          <a:ln w="0">
            <a:solidFill>
              <a:schemeClr val="tx1"/>
            </a:solid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Char </a:t>
            </a:r>
            <a:endParaRPr b="0" lang="en-US" sz="1800" spc="-1" strike="noStrike">
              <a:latin typeface="Arial"/>
            </a:endParaRPr>
          </a:p>
        </p:txBody>
      </p:sp>
      <p:sp>
        <p:nvSpPr>
          <p:cNvPr id="412" name="CustomShape 8"/>
          <p:cNvSpPr/>
          <p:nvPr/>
        </p:nvSpPr>
        <p:spPr>
          <a:xfrm>
            <a:off x="10162440" y="4191120"/>
            <a:ext cx="1181160" cy="1424520"/>
          </a:xfrm>
          <a:prstGeom prst="rect">
            <a:avLst/>
          </a:prstGeom>
          <a:solidFill>
            <a:schemeClr val="tx2">
              <a:lumMod val="20000"/>
              <a:lumOff val="80000"/>
            </a:schemeClr>
          </a:solidFill>
          <a:ln w="0">
            <a:solidFill>
              <a:schemeClr val="tx1"/>
            </a:solidFill>
          </a:ln>
        </p:spPr>
        <p:style>
          <a:lnRef idx="0"/>
          <a:fillRef idx="0"/>
          <a:effectRef idx="0"/>
          <a:fontRef idx="minor"/>
        </p:style>
        <p:txBody>
          <a:bodyPr lIns="90000" rIns="90000" tIns="45000" bIns="45000">
            <a:noAutofit/>
          </a:bodyPr>
          <a:p>
            <a:pPr algn="ctr">
              <a:lnSpc>
                <a:spcPct val="100000"/>
              </a:lnSpc>
            </a:pPr>
            <a:endParaRPr b="0" lang="en-US" sz="1800" spc="-1" strike="noStrike">
              <a:latin typeface="Arial"/>
            </a:endParaRPr>
          </a:p>
          <a:p>
            <a:pPr algn="ctr">
              <a:lnSpc>
                <a:spcPct val="100000"/>
              </a:lnSpc>
            </a:pPr>
            <a:r>
              <a:rPr b="0" lang="en-US" sz="1800" spc="-1" strike="noStrike">
                <a:solidFill>
                  <a:srgbClr val="000000"/>
                </a:solidFill>
                <a:latin typeface="Arial"/>
                <a:ea typeface="DejaVu Sans"/>
              </a:rPr>
              <a:t>Int (4bytes)</a:t>
            </a:r>
            <a:endParaRPr b="0" lang="en-US" sz="1800" spc="-1" strike="noStrike">
              <a:latin typeface="Arial"/>
            </a:endParaRPr>
          </a:p>
        </p:txBody>
      </p:sp>
      <p:sp>
        <p:nvSpPr>
          <p:cNvPr id="413" name="CustomShape 9"/>
          <p:cNvSpPr/>
          <p:nvPr/>
        </p:nvSpPr>
        <p:spPr>
          <a:xfrm>
            <a:off x="10172160" y="5673600"/>
            <a:ext cx="1181160" cy="345960"/>
          </a:xfrm>
          <a:prstGeom prst="rect">
            <a:avLst/>
          </a:prstGeom>
          <a:solidFill>
            <a:schemeClr val="tx2">
              <a:lumMod val="20000"/>
              <a:lumOff val="80000"/>
            </a:schemeClr>
          </a:solidFill>
          <a:ln w="0">
            <a:solidFill>
              <a:schemeClr val="tx1"/>
            </a:solid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Char</a:t>
            </a:r>
            <a:endParaRPr b="0" lang="en-US" sz="1800" spc="-1" strike="noStrike">
              <a:latin typeface="Arial"/>
            </a:endParaRPr>
          </a:p>
        </p:txBody>
      </p:sp>
      <p:sp>
        <p:nvSpPr>
          <p:cNvPr id="414" name="CustomShape 10"/>
          <p:cNvSpPr/>
          <p:nvPr/>
        </p:nvSpPr>
        <p:spPr>
          <a:xfrm>
            <a:off x="10167480" y="3540240"/>
            <a:ext cx="1181160" cy="588600"/>
          </a:xfrm>
          <a:prstGeom prst="rect">
            <a:avLst/>
          </a:prstGeom>
          <a:solidFill>
            <a:schemeClr val="tx2">
              <a:lumMod val="20000"/>
              <a:lumOff val="80000"/>
            </a:schemeClr>
          </a:solidFill>
          <a:ln w="0">
            <a:solidFill>
              <a:schemeClr val="tx1"/>
            </a:solid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Padding</a:t>
            </a:r>
            <a:endParaRPr b="0" lang="en-US" sz="1800" spc="-1" strike="noStrike">
              <a:latin typeface="Arial"/>
            </a:endParaRPr>
          </a:p>
        </p:txBody>
      </p:sp>
      <p:sp>
        <p:nvSpPr>
          <p:cNvPr id="415" name="CustomShape 11"/>
          <p:cNvSpPr/>
          <p:nvPr/>
        </p:nvSpPr>
        <p:spPr>
          <a:xfrm>
            <a:off x="990720" y="3581280"/>
            <a:ext cx="4419360" cy="1904760"/>
          </a:xfrm>
          <a:prstGeom prst="rect">
            <a:avLst/>
          </a:prstGeom>
          <a:solidFill>
            <a:srgbClr val="000000"/>
          </a:solidFill>
          <a:ln w="0">
            <a:noFill/>
          </a:ln>
        </p:spPr>
        <p:style>
          <a:lnRef idx="0"/>
          <a:fillRef idx="0"/>
          <a:effectRef idx="0"/>
          <a:fontRef idx="minor"/>
        </p:style>
        <p:txBody>
          <a:bodyPr lIns="90000" rIns="90000" tIns="45000" bIns="45000">
            <a:noAutofit/>
          </a:bodyPr>
          <a:p>
            <a:pPr>
              <a:lnSpc>
                <a:spcPct val="100000"/>
              </a:lnSpc>
            </a:pPr>
            <a:r>
              <a:rPr b="0" lang="en-US" sz="2000" spc="-1" strike="noStrike">
                <a:solidFill>
                  <a:srgbClr val="ffffff"/>
                </a:solidFill>
                <a:latin typeface="DejaVu Serif"/>
                <a:ea typeface="DejaVu Sans"/>
              </a:rPr>
              <a:t>struct begin address: </a:t>
            </a:r>
            <a:r>
              <a:rPr b="0" lang="en-US" sz="2000" spc="-1" strike="noStrike">
                <a:solidFill>
                  <a:srgbClr val="92d050"/>
                </a:solidFill>
                <a:latin typeface="DejaVu Serif"/>
                <a:ea typeface="DejaVu Sans"/>
              </a:rPr>
              <a:t>0x…150</a:t>
            </a:r>
            <a:endParaRPr b="0" lang="en-US" sz="2000" spc="-1" strike="noStrike">
              <a:latin typeface="Arial"/>
            </a:endParaRPr>
          </a:p>
          <a:p>
            <a:pPr>
              <a:lnSpc>
                <a:spcPct val="100000"/>
              </a:lnSpc>
            </a:pPr>
            <a:r>
              <a:rPr b="0" lang="en-US" sz="2000" spc="-1" strike="noStrike">
                <a:solidFill>
                  <a:srgbClr val="ffffff"/>
                </a:solidFill>
                <a:latin typeface="DejaVu Serif"/>
                <a:ea typeface="DejaVu Sans"/>
              </a:rPr>
              <a:t>a: </a:t>
            </a:r>
            <a:r>
              <a:rPr b="0" lang="en-US" sz="2000" spc="-1" strike="noStrike">
                <a:solidFill>
                  <a:srgbClr val="92d050"/>
                </a:solidFill>
                <a:latin typeface="DejaVu Serif"/>
                <a:ea typeface="DejaVu Sans"/>
              </a:rPr>
              <a:t>0x…150</a:t>
            </a:r>
            <a:r>
              <a:rPr b="0" lang="en-US" sz="2000" spc="-1" strike="noStrike">
                <a:solidFill>
                  <a:srgbClr val="ffffff"/>
                </a:solidFill>
                <a:latin typeface="DejaVu Serif"/>
                <a:ea typeface="DejaVu Sans"/>
              </a:rPr>
              <a:t> (expected: </a:t>
            </a:r>
            <a:r>
              <a:rPr b="0" lang="en-US" sz="2000" spc="-1" strike="noStrike">
                <a:solidFill>
                  <a:srgbClr val="92d050"/>
                </a:solidFill>
                <a:latin typeface="DejaVu Serif"/>
                <a:ea typeface="DejaVu Sans"/>
              </a:rPr>
              <a:t>0x…150</a:t>
            </a:r>
            <a:r>
              <a:rPr b="0" lang="en-US" sz="2000" spc="-1" strike="noStrike">
                <a:solidFill>
                  <a:srgbClr val="ffffff"/>
                </a:solidFill>
                <a:latin typeface="DejaVu Serif"/>
                <a:ea typeface="DejaVu Sans"/>
              </a:rPr>
              <a:t>)</a:t>
            </a:r>
            <a:endParaRPr b="0" lang="en-US" sz="2000" spc="-1" strike="noStrike">
              <a:latin typeface="Arial"/>
            </a:endParaRPr>
          </a:p>
          <a:p>
            <a:pPr>
              <a:lnSpc>
                <a:spcPct val="100000"/>
              </a:lnSpc>
            </a:pPr>
            <a:r>
              <a:rPr b="0" lang="en-US" sz="2000" spc="-1" strike="noStrike">
                <a:solidFill>
                  <a:srgbClr val="ffffff"/>
                </a:solidFill>
                <a:latin typeface="DejaVu Serif"/>
                <a:ea typeface="DejaVu Sans"/>
              </a:rPr>
              <a:t>b: </a:t>
            </a:r>
            <a:r>
              <a:rPr b="0" lang="en-US" sz="2000" spc="-1" strike="noStrike">
                <a:solidFill>
                  <a:srgbClr val="92d050"/>
                </a:solidFill>
                <a:latin typeface="DejaVu Serif"/>
                <a:ea typeface="DejaVu Sans"/>
              </a:rPr>
              <a:t>0x…151</a:t>
            </a:r>
            <a:r>
              <a:rPr b="0" lang="en-US" sz="2000" spc="-1" strike="noStrike">
                <a:solidFill>
                  <a:srgbClr val="ffffff"/>
                </a:solidFill>
                <a:latin typeface="DejaVu Serif"/>
                <a:ea typeface="DejaVu Sans"/>
              </a:rPr>
              <a:t> (expected: </a:t>
            </a:r>
            <a:r>
              <a:rPr b="0" lang="en-US" sz="2000" spc="-1" strike="noStrike">
                <a:solidFill>
                  <a:srgbClr val="92d050"/>
                </a:solidFill>
                <a:latin typeface="DejaVu Serif"/>
                <a:ea typeface="DejaVu Sans"/>
              </a:rPr>
              <a:t>0x…151</a:t>
            </a:r>
            <a:r>
              <a:rPr b="0" lang="en-US" sz="2000" spc="-1" strike="noStrike">
                <a:solidFill>
                  <a:srgbClr val="ffffff"/>
                </a:solidFill>
                <a:latin typeface="DejaVu Serif"/>
                <a:ea typeface="DejaVu Sans"/>
              </a:rPr>
              <a:t>)</a:t>
            </a:r>
            <a:endParaRPr b="0" lang="en-US" sz="2000" spc="-1" strike="noStrike">
              <a:latin typeface="Arial"/>
            </a:endParaRPr>
          </a:p>
          <a:p>
            <a:pPr>
              <a:lnSpc>
                <a:spcPct val="100000"/>
              </a:lnSpc>
            </a:pPr>
            <a:r>
              <a:rPr b="0" lang="en-US" sz="2000" spc="-1" strike="noStrike">
                <a:solidFill>
                  <a:srgbClr val="ffffff"/>
                </a:solidFill>
                <a:latin typeface="DejaVu Serif"/>
                <a:ea typeface="DejaVu Sans"/>
              </a:rPr>
              <a:t>c: </a:t>
            </a:r>
            <a:r>
              <a:rPr b="0" lang="en-US" sz="2000" spc="-1" strike="noStrike">
                <a:solidFill>
                  <a:srgbClr val="92d050"/>
                </a:solidFill>
                <a:latin typeface="DejaVu Serif"/>
                <a:ea typeface="DejaVu Sans"/>
              </a:rPr>
              <a:t>0x…154</a:t>
            </a:r>
            <a:r>
              <a:rPr b="0" lang="en-US" sz="2000" spc="-1" strike="noStrike">
                <a:solidFill>
                  <a:srgbClr val="ffffff"/>
                </a:solidFill>
                <a:latin typeface="DejaVu Serif"/>
                <a:ea typeface="DejaVu Sans"/>
              </a:rPr>
              <a:t> (expected: </a:t>
            </a:r>
            <a:r>
              <a:rPr b="0" lang="en-US" sz="2000" spc="-1" strike="noStrike">
                <a:solidFill>
                  <a:srgbClr val="92d050"/>
                </a:solidFill>
                <a:latin typeface="DejaVu Serif"/>
                <a:ea typeface="DejaVu Sans"/>
              </a:rPr>
              <a:t>0x…152</a:t>
            </a:r>
            <a:r>
              <a:rPr b="0" lang="en-US" sz="2000" spc="-1" strike="noStrike">
                <a:solidFill>
                  <a:srgbClr val="ffffff"/>
                </a:solidFill>
                <a:latin typeface="DejaVu Serif"/>
                <a:ea typeface="DejaVu Sans"/>
              </a:rPr>
              <a:t>)</a:t>
            </a:r>
            <a:endParaRPr b="0" lang="en-US" sz="2000" spc="-1" strike="noStrike">
              <a:latin typeface="Arial"/>
            </a:endParaRPr>
          </a:p>
          <a:p>
            <a:pPr>
              <a:lnSpc>
                <a:spcPct val="100000"/>
              </a:lnSpc>
            </a:pPr>
            <a:r>
              <a:rPr b="0" lang="en-US" sz="2000" spc="-1" strike="noStrike">
                <a:solidFill>
                  <a:srgbClr val="ffffff"/>
                </a:solidFill>
                <a:latin typeface="DejaVu Serif"/>
                <a:ea typeface="DejaVu Sans"/>
              </a:rPr>
              <a:t>d: </a:t>
            </a:r>
            <a:r>
              <a:rPr b="0" lang="en-US" sz="2000" spc="-1" strike="noStrike">
                <a:solidFill>
                  <a:srgbClr val="92d050"/>
                </a:solidFill>
                <a:latin typeface="DejaVu Serif"/>
                <a:ea typeface="DejaVu Sans"/>
              </a:rPr>
              <a:t>0x…158</a:t>
            </a:r>
            <a:r>
              <a:rPr b="0" lang="en-US" sz="2000" spc="-1" strike="noStrike">
                <a:solidFill>
                  <a:srgbClr val="ffffff"/>
                </a:solidFill>
                <a:latin typeface="DejaVu Serif"/>
                <a:ea typeface="DejaVu Sans"/>
              </a:rPr>
              <a:t> (expected: </a:t>
            </a:r>
            <a:r>
              <a:rPr b="0" lang="en-US" sz="2000" spc="-1" strike="noStrike">
                <a:solidFill>
                  <a:srgbClr val="92d050"/>
                </a:solidFill>
                <a:latin typeface="DejaVu Serif"/>
                <a:ea typeface="DejaVu Sans"/>
              </a:rPr>
              <a:t>0x…156</a:t>
            </a:r>
            <a:r>
              <a:rPr b="0" lang="en-US" sz="2000" spc="-1" strike="noStrike">
                <a:solidFill>
                  <a:srgbClr val="ffffff"/>
                </a:solidFill>
                <a:latin typeface="DejaVu Serif"/>
                <a:ea typeface="DejaVu Sans"/>
              </a:rPr>
              <a:t>)</a:t>
            </a:r>
            <a:endParaRPr b="0" lang="en-US" sz="2000" spc="-1" strike="noStrike">
              <a:latin typeface="Arial"/>
            </a:endParaRPr>
          </a:p>
        </p:txBody>
      </p:sp>
      <p:sp>
        <p:nvSpPr>
          <p:cNvPr id="416" name="TextShape 12"/>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1B3EACAA-10D1-44DA-9C87-A59E713F2680}"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Struct and Typedef</a:t>
            </a:r>
            <a:endParaRPr b="0" lang="en-US" sz="3200" spc="-1" strike="noStrike">
              <a:latin typeface="Arial"/>
            </a:endParaRPr>
          </a:p>
        </p:txBody>
      </p:sp>
      <p:sp>
        <p:nvSpPr>
          <p:cNvPr id="418" name="CustomShape 2"/>
          <p:cNvSpPr/>
          <p:nvPr/>
        </p:nvSpPr>
        <p:spPr>
          <a:xfrm>
            <a:off x="838080" y="1459440"/>
            <a:ext cx="10514880" cy="4716720"/>
          </a:xfrm>
          <a:prstGeom prst="rect">
            <a:avLst/>
          </a:prstGeom>
          <a:noFill/>
          <a:ln w="0">
            <a:noFill/>
          </a:ln>
        </p:spPr>
        <p:style>
          <a:lnRef idx="0"/>
          <a:fillRef idx="0"/>
          <a:effectRef idx="0"/>
          <a:fontRef idx="minor"/>
        </p:style>
        <p:txBody>
          <a:bodyPr lIns="90000" rIns="90000" tIns="45000" bIns="45000">
            <a:noAutofit/>
          </a:bodyPr>
          <a:p>
            <a:pPr marL="432000" indent="-323640">
              <a:lnSpc>
                <a:spcPct val="150000"/>
              </a:lnSpc>
              <a:spcBef>
                <a:spcPts val="1001"/>
              </a:spcBef>
              <a:buClr>
                <a:srgbClr val="000000"/>
              </a:buClr>
              <a:buSzPct val="45000"/>
              <a:buFont typeface="Wingdings" charset="2"/>
              <a:buChar char=""/>
            </a:pPr>
            <a:r>
              <a:rPr b="0" lang="en-US" sz="2800" spc="-1" strike="noStrike">
                <a:solidFill>
                  <a:srgbClr val="000000"/>
                </a:solidFill>
                <a:latin typeface="Times New Roman"/>
                <a:ea typeface="DejaVu Sans"/>
              </a:rPr>
              <a:t>It is possible to give instructions to compiler not to add padding</a:t>
            </a:r>
            <a:endParaRPr b="0" lang="en-US" sz="2800" spc="-1" strike="noStrike">
              <a:latin typeface="Arial"/>
            </a:endParaRPr>
          </a:p>
          <a:p>
            <a:pPr lvl="1" marL="889200" indent="-323640">
              <a:lnSpc>
                <a:spcPct val="150000"/>
              </a:lnSpc>
              <a:spcBef>
                <a:spcPts val="1001"/>
              </a:spcBef>
              <a:buClr>
                <a:srgbClr val="000000"/>
              </a:buClr>
              <a:buSzPct val="45000"/>
              <a:buFont typeface="Wingdings" charset="2"/>
              <a:buChar char=""/>
            </a:pPr>
            <a:r>
              <a:rPr b="0" lang="en-US" sz="2800" spc="-1" strike="noStrike">
                <a:solidFill>
                  <a:srgbClr val="000000"/>
                </a:solidFill>
                <a:latin typeface="Times New Roman"/>
                <a:ea typeface="DejaVu Sans"/>
              </a:rPr>
              <a:t>For GCC __attribute__((__packed__))</a:t>
            </a:r>
            <a:endParaRPr b="0" lang="en-US" sz="2800" spc="-1" strike="noStrike">
              <a:latin typeface="Arial"/>
            </a:endParaRPr>
          </a:p>
        </p:txBody>
      </p:sp>
      <p:graphicFrame>
        <p:nvGraphicFramePr>
          <p:cNvPr id="419" name="Table 3"/>
          <p:cNvGraphicFramePr/>
          <p:nvPr/>
        </p:nvGraphicFramePr>
        <p:xfrm>
          <a:off x="7787160" y="2438280"/>
          <a:ext cx="2613240" cy="3498840"/>
        </p:xfrm>
        <a:graphic>
          <a:graphicData uri="http://schemas.openxmlformats.org/drawingml/2006/table">
            <a:tbl>
              <a:tblPr/>
              <a:tblGrid>
                <a:gridCol w="1186920"/>
                <a:gridCol w="1426680"/>
              </a:tblGrid>
              <a:tr h="349920">
                <a:tc>
                  <a:txBody>
                    <a:bodyPr lIns="90000" rIns="90000">
                      <a:noAutofit/>
                    </a:bodyPr>
                    <a:p>
                      <a:pPr>
                        <a:lnSpc>
                          <a:spcPct val="100000"/>
                        </a:lnSpc>
                      </a:pPr>
                      <a:r>
                        <a:rPr b="0" lang="en-US" sz="1800" spc="-1" strike="noStrike">
                          <a:latin typeface="Arial"/>
                        </a:rPr>
                        <a:t>Address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Value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120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25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0x00BC</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bl>
          </a:graphicData>
        </a:graphic>
      </p:graphicFrame>
      <p:sp>
        <p:nvSpPr>
          <p:cNvPr id="420" name="CustomShape 4"/>
          <p:cNvSpPr/>
          <p:nvPr/>
        </p:nvSpPr>
        <p:spPr>
          <a:xfrm>
            <a:off x="7315200" y="2800440"/>
            <a:ext cx="456840" cy="2609640"/>
          </a:xfrm>
          <a:prstGeom prst="leftBrace">
            <a:avLst>
              <a:gd name="adj1" fmla="val 8333"/>
              <a:gd name="adj2" fmla="val 59730"/>
            </a:avLst>
          </a:prstGeom>
          <a:noFill/>
          <a:ln w="28575">
            <a:solidFill>
              <a:srgbClr val="4a7ebb"/>
            </a:solidFill>
          </a:ln>
        </p:spPr>
        <p:style>
          <a:lnRef idx="1">
            <a:schemeClr val="accent1"/>
          </a:lnRef>
          <a:fillRef idx="0">
            <a:schemeClr val="accent1"/>
          </a:fillRef>
          <a:effectRef idx="0">
            <a:schemeClr val="accent1"/>
          </a:effectRef>
          <a:fontRef idx="minor"/>
        </p:style>
      </p:sp>
      <p:sp>
        <p:nvSpPr>
          <p:cNvPr id="421" name="CustomShape 5"/>
          <p:cNvSpPr/>
          <p:nvPr/>
        </p:nvSpPr>
        <p:spPr>
          <a:xfrm>
            <a:off x="10477080" y="3200400"/>
            <a:ext cx="1181160" cy="345960"/>
          </a:xfrm>
          <a:prstGeom prst="rect">
            <a:avLst/>
          </a:prstGeom>
          <a:solidFill>
            <a:schemeClr val="tx2">
              <a:lumMod val="20000"/>
              <a:lumOff val="80000"/>
            </a:schemeClr>
          </a:solidFill>
          <a:ln w="0">
            <a:solidFill>
              <a:schemeClr val="tx1"/>
            </a:solid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Char</a:t>
            </a:r>
            <a:endParaRPr b="0" lang="en-US" sz="1800" spc="-1" strike="noStrike">
              <a:latin typeface="Arial"/>
            </a:endParaRPr>
          </a:p>
        </p:txBody>
      </p:sp>
      <p:sp>
        <p:nvSpPr>
          <p:cNvPr id="422" name="CustomShape 6"/>
          <p:cNvSpPr/>
          <p:nvPr/>
        </p:nvSpPr>
        <p:spPr>
          <a:xfrm>
            <a:off x="10463760" y="2800440"/>
            <a:ext cx="1181160" cy="345960"/>
          </a:xfrm>
          <a:prstGeom prst="rect">
            <a:avLst/>
          </a:prstGeom>
          <a:solidFill>
            <a:schemeClr val="tx2">
              <a:lumMod val="20000"/>
              <a:lumOff val="80000"/>
            </a:schemeClr>
          </a:solidFill>
          <a:ln w="0">
            <a:solidFill>
              <a:schemeClr val="tx1"/>
            </a:solid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Char </a:t>
            </a:r>
            <a:endParaRPr b="0" lang="en-US" sz="1800" spc="-1" strike="noStrike">
              <a:latin typeface="Arial"/>
            </a:endParaRPr>
          </a:p>
        </p:txBody>
      </p:sp>
      <p:sp>
        <p:nvSpPr>
          <p:cNvPr id="423" name="CustomShape 7"/>
          <p:cNvSpPr/>
          <p:nvPr/>
        </p:nvSpPr>
        <p:spPr>
          <a:xfrm>
            <a:off x="10467360" y="3581280"/>
            <a:ext cx="1181160" cy="1424520"/>
          </a:xfrm>
          <a:prstGeom prst="rect">
            <a:avLst/>
          </a:prstGeom>
          <a:solidFill>
            <a:schemeClr val="tx2">
              <a:lumMod val="20000"/>
              <a:lumOff val="80000"/>
            </a:schemeClr>
          </a:solidFill>
          <a:ln w="0">
            <a:solidFill>
              <a:schemeClr val="tx1"/>
            </a:solidFill>
          </a:ln>
        </p:spPr>
        <p:style>
          <a:lnRef idx="0"/>
          <a:fillRef idx="0"/>
          <a:effectRef idx="0"/>
          <a:fontRef idx="minor"/>
        </p:style>
        <p:txBody>
          <a:bodyPr lIns="90000" rIns="90000" tIns="45000" bIns="45000">
            <a:noAutofit/>
          </a:bodyPr>
          <a:p>
            <a:pPr algn="ctr">
              <a:lnSpc>
                <a:spcPct val="100000"/>
              </a:lnSpc>
            </a:pPr>
            <a:endParaRPr b="0" lang="en-US" sz="1800" spc="-1" strike="noStrike">
              <a:latin typeface="Arial"/>
            </a:endParaRPr>
          </a:p>
          <a:p>
            <a:pPr algn="ctr">
              <a:lnSpc>
                <a:spcPct val="100000"/>
              </a:lnSpc>
            </a:pPr>
            <a:r>
              <a:rPr b="0" lang="en-US" sz="1800" spc="-1" strike="noStrike">
                <a:solidFill>
                  <a:srgbClr val="000000"/>
                </a:solidFill>
                <a:latin typeface="Arial"/>
                <a:ea typeface="DejaVu Sans"/>
              </a:rPr>
              <a:t>Int (4bytes)</a:t>
            </a:r>
            <a:endParaRPr b="0" lang="en-US" sz="1800" spc="-1" strike="noStrike">
              <a:latin typeface="Arial"/>
            </a:endParaRPr>
          </a:p>
        </p:txBody>
      </p:sp>
      <p:sp>
        <p:nvSpPr>
          <p:cNvPr id="424" name="CustomShape 8"/>
          <p:cNvSpPr/>
          <p:nvPr/>
        </p:nvSpPr>
        <p:spPr>
          <a:xfrm>
            <a:off x="10477080" y="5063760"/>
            <a:ext cx="1181160" cy="345960"/>
          </a:xfrm>
          <a:prstGeom prst="rect">
            <a:avLst/>
          </a:prstGeom>
          <a:solidFill>
            <a:schemeClr val="tx2">
              <a:lumMod val="20000"/>
              <a:lumOff val="80000"/>
            </a:schemeClr>
          </a:solidFill>
          <a:ln w="0">
            <a:solidFill>
              <a:schemeClr val="tx1"/>
            </a:solid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Char</a:t>
            </a:r>
            <a:endParaRPr b="0" lang="en-US" sz="1800" spc="-1" strike="noStrike">
              <a:latin typeface="Arial"/>
            </a:endParaRPr>
          </a:p>
        </p:txBody>
      </p:sp>
      <p:sp>
        <p:nvSpPr>
          <p:cNvPr id="425" name="CustomShape 9"/>
          <p:cNvSpPr/>
          <p:nvPr/>
        </p:nvSpPr>
        <p:spPr>
          <a:xfrm>
            <a:off x="1600200" y="3581280"/>
            <a:ext cx="4419360" cy="1904760"/>
          </a:xfrm>
          <a:prstGeom prst="rect">
            <a:avLst/>
          </a:prstGeom>
          <a:solidFill>
            <a:srgbClr val="000000"/>
          </a:solidFill>
          <a:ln w="0">
            <a:noFill/>
          </a:ln>
        </p:spPr>
        <p:style>
          <a:lnRef idx="0"/>
          <a:fillRef idx="0"/>
          <a:effectRef idx="0"/>
          <a:fontRef idx="minor"/>
        </p:style>
        <p:txBody>
          <a:bodyPr lIns="90000" rIns="90000" tIns="45000" bIns="45000">
            <a:noAutofit/>
          </a:bodyPr>
          <a:p>
            <a:pPr>
              <a:lnSpc>
                <a:spcPct val="100000"/>
              </a:lnSpc>
            </a:pPr>
            <a:r>
              <a:rPr b="0" lang="en-US" sz="2000" spc="-1" strike="noStrike">
                <a:solidFill>
                  <a:srgbClr val="ffffff"/>
                </a:solidFill>
                <a:latin typeface="DejaVu Serif"/>
                <a:ea typeface="DejaVu Sans"/>
              </a:rPr>
              <a:t>struct begin address: </a:t>
            </a:r>
            <a:r>
              <a:rPr b="0" lang="en-US" sz="2000" spc="-1" strike="noStrike">
                <a:solidFill>
                  <a:srgbClr val="92d050"/>
                </a:solidFill>
                <a:latin typeface="DejaVu Serif"/>
                <a:ea typeface="DejaVu Sans"/>
              </a:rPr>
              <a:t>0x…9c0</a:t>
            </a:r>
            <a:endParaRPr b="0" lang="en-US" sz="2000" spc="-1" strike="noStrike">
              <a:latin typeface="Arial"/>
            </a:endParaRPr>
          </a:p>
          <a:p>
            <a:pPr>
              <a:lnSpc>
                <a:spcPct val="100000"/>
              </a:lnSpc>
            </a:pPr>
            <a:r>
              <a:rPr b="0" lang="en-US" sz="2000" spc="-1" strike="noStrike">
                <a:solidFill>
                  <a:srgbClr val="ffffff"/>
                </a:solidFill>
                <a:latin typeface="DejaVu Serif"/>
                <a:ea typeface="DejaVu Sans"/>
              </a:rPr>
              <a:t>a: </a:t>
            </a:r>
            <a:r>
              <a:rPr b="0" lang="en-US" sz="2000" spc="-1" strike="noStrike">
                <a:solidFill>
                  <a:srgbClr val="92d050"/>
                </a:solidFill>
                <a:latin typeface="DejaVu Serif"/>
                <a:ea typeface="DejaVu Sans"/>
              </a:rPr>
              <a:t>0x…9c0</a:t>
            </a:r>
            <a:r>
              <a:rPr b="0" lang="en-US" sz="2000" spc="-1" strike="noStrike">
                <a:solidFill>
                  <a:srgbClr val="ffffff"/>
                </a:solidFill>
                <a:latin typeface="DejaVu Serif"/>
                <a:ea typeface="DejaVu Sans"/>
              </a:rPr>
              <a:t> (expected: </a:t>
            </a:r>
            <a:r>
              <a:rPr b="0" lang="en-US" sz="2000" spc="-1" strike="noStrike">
                <a:solidFill>
                  <a:srgbClr val="92d050"/>
                </a:solidFill>
                <a:latin typeface="DejaVu Serif"/>
                <a:ea typeface="DejaVu Sans"/>
              </a:rPr>
              <a:t>0x…9c0</a:t>
            </a:r>
            <a:r>
              <a:rPr b="0" lang="en-US" sz="2000" spc="-1" strike="noStrike">
                <a:solidFill>
                  <a:srgbClr val="ffffff"/>
                </a:solidFill>
                <a:latin typeface="DejaVu Serif"/>
                <a:ea typeface="DejaVu Sans"/>
              </a:rPr>
              <a:t>)</a:t>
            </a:r>
            <a:endParaRPr b="0" lang="en-US" sz="2000" spc="-1" strike="noStrike">
              <a:latin typeface="Arial"/>
            </a:endParaRPr>
          </a:p>
          <a:p>
            <a:pPr>
              <a:lnSpc>
                <a:spcPct val="100000"/>
              </a:lnSpc>
            </a:pPr>
            <a:r>
              <a:rPr b="0" lang="en-US" sz="2000" spc="-1" strike="noStrike">
                <a:solidFill>
                  <a:srgbClr val="ffffff"/>
                </a:solidFill>
                <a:latin typeface="DejaVu Serif"/>
                <a:ea typeface="DejaVu Sans"/>
              </a:rPr>
              <a:t>b: </a:t>
            </a:r>
            <a:r>
              <a:rPr b="0" lang="en-US" sz="2000" spc="-1" strike="noStrike">
                <a:solidFill>
                  <a:srgbClr val="92d050"/>
                </a:solidFill>
                <a:latin typeface="DejaVu Serif"/>
                <a:ea typeface="DejaVu Sans"/>
              </a:rPr>
              <a:t>0x…9c1</a:t>
            </a:r>
            <a:r>
              <a:rPr b="0" lang="en-US" sz="2000" spc="-1" strike="noStrike">
                <a:solidFill>
                  <a:srgbClr val="ffffff"/>
                </a:solidFill>
                <a:latin typeface="DejaVu Serif"/>
                <a:ea typeface="DejaVu Sans"/>
              </a:rPr>
              <a:t> (expected: </a:t>
            </a:r>
            <a:r>
              <a:rPr b="0" lang="en-US" sz="2000" spc="-1" strike="noStrike">
                <a:solidFill>
                  <a:srgbClr val="92d050"/>
                </a:solidFill>
                <a:latin typeface="DejaVu Serif"/>
                <a:ea typeface="DejaVu Sans"/>
              </a:rPr>
              <a:t>0x…9c1</a:t>
            </a:r>
            <a:r>
              <a:rPr b="0" lang="en-US" sz="2000" spc="-1" strike="noStrike">
                <a:solidFill>
                  <a:srgbClr val="ffffff"/>
                </a:solidFill>
                <a:latin typeface="DejaVu Serif"/>
                <a:ea typeface="DejaVu Sans"/>
              </a:rPr>
              <a:t>)</a:t>
            </a:r>
            <a:endParaRPr b="0" lang="en-US" sz="2000" spc="-1" strike="noStrike">
              <a:latin typeface="Arial"/>
            </a:endParaRPr>
          </a:p>
          <a:p>
            <a:pPr>
              <a:lnSpc>
                <a:spcPct val="100000"/>
              </a:lnSpc>
            </a:pPr>
            <a:r>
              <a:rPr b="0" lang="en-US" sz="2000" spc="-1" strike="noStrike">
                <a:solidFill>
                  <a:srgbClr val="ffffff"/>
                </a:solidFill>
                <a:latin typeface="DejaVu Serif"/>
                <a:ea typeface="DejaVu Sans"/>
              </a:rPr>
              <a:t>c: </a:t>
            </a:r>
            <a:r>
              <a:rPr b="0" lang="en-US" sz="2000" spc="-1" strike="noStrike">
                <a:solidFill>
                  <a:srgbClr val="92d050"/>
                </a:solidFill>
                <a:latin typeface="DejaVu Serif"/>
                <a:ea typeface="DejaVu Sans"/>
              </a:rPr>
              <a:t>0x…9c2</a:t>
            </a:r>
            <a:r>
              <a:rPr b="0" lang="en-US" sz="2000" spc="-1" strike="noStrike">
                <a:solidFill>
                  <a:srgbClr val="ffffff"/>
                </a:solidFill>
                <a:latin typeface="DejaVu Serif"/>
                <a:ea typeface="DejaVu Sans"/>
              </a:rPr>
              <a:t> (expected: </a:t>
            </a:r>
            <a:r>
              <a:rPr b="0" lang="en-US" sz="2000" spc="-1" strike="noStrike">
                <a:solidFill>
                  <a:srgbClr val="92d050"/>
                </a:solidFill>
                <a:latin typeface="DejaVu Serif"/>
                <a:ea typeface="DejaVu Sans"/>
              </a:rPr>
              <a:t>0x…9c2</a:t>
            </a:r>
            <a:r>
              <a:rPr b="0" lang="en-US" sz="2000" spc="-1" strike="noStrike">
                <a:solidFill>
                  <a:srgbClr val="ffffff"/>
                </a:solidFill>
                <a:latin typeface="DejaVu Serif"/>
                <a:ea typeface="DejaVu Sans"/>
              </a:rPr>
              <a:t>)</a:t>
            </a:r>
            <a:endParaRPr b="0" lang="en-US" sz="2000" spc="-1" strike="noStrike">
              <a:latin typeface="Arial"/>
            </a:endParaRPr>
          </a:p>
          <a:p>
            <a:pPr>
              <a:lnSpc>
                <a:spcPct val="100000"/>
              </a:lnSpc>
            </a:pPr>
            <a:r>
              <a:rPr b="0" lang="en-US" sz="2000" spc="-1" strike="noStrike">
                <a:solidFill>
                  <a:srgbClr val="ffffff"/>
                </a:solidFill>
                <a:latin typeface="DejaVu Serif"/>
                <a:ea typeface="DejaVu Sans"/>
              </a:rPr>
              <a:t>d: </a:t>
            </a:r>
            <a:r>
              <a:rPr b="0" lang="en-US" sz="2000" spc="-1" strike="noStrike">
                <a:solidFill>
                  <a:srgbClr val="92d050"/>
                </a:solidFill>
                <a:latin typeface="DejaVu Serif"/>
                <a:ea typeface="DejaVu Sans"/>
              </a:rPr>
              <a:t>0x…9c6</a:t>
            </a:r>
            <a:r>
              <a:rPr b="0" lang="en-US" sz="2000" spc="-1" strike="noStrike">
                <a:solidFill>
                  <a:srgbClr val="ffffff"/>
                </a:solidFill>
                <a:latin typeface="DejaVu Serif"/>
                <a:ea typeface="DejaVu Sans"/>
              </a:rPr>
              <a:t> (expected: </a:t>
            </a:r>
            <a:r>
              <a:rPr b="0" lang="en-US" sz="2000" spc="-1" strike="noStrike">
                <a:solidFill>
                  <a:srgbClr val="92d050"/>
                </a:solidFill>
                <a:latin typeface="DejaVu Serif"/>
                <a:ea typeface="DejaVu Sans"/>
              </a:rPr>
              <a:t>0x…9c6</a:t>
            </a:r>
            <a:r>
              <a:rPr b="0" lang="en-US" sz="2000" spc="-1" strike="noStrike">
                <a:solidFill>
                  <a:srgbClr val="ffffff"/>
                </a:solidFill>
                <a:latin typeface="DejaVu Serif"/>
                <a:ea typeface="DejaVu Sans"/>
              </a:rPr>
              <a:t>)</a:t>
            </a:r>
            <a:endParaRPr b="0" lang="en-US" sz="2000" spc="-1" strike="noStrike">
              <a:latin typeface="Arial"/>
            </a:endParaRPr>
          </a:p>
        </p:txBody>
      </p:sp>
      <p:sp>
        <p:nvSpPr>
          <p:cNvPr id="426" name="TextShape 10"/>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30B59E5B-0C45-4F95-AE74-CCD971B9BA21}"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
          <p:cNvSpPr/>
          <p:nvPr/>
        </p:nvSpPr>
        <p:spPr>
          <a:xfrm>
            <a:off x="1600200" y="1817640"/>
            <a:ext cx="9372240" cy="708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4400" spc="-1" strike="noStrike">
                <a:solidFill>
                  <a:srgbClr val="000000"/>
                </a:solidFill>
                <a:latin typeface="Crimson"/>
                <a:ea typeface="DejaVu Sans"/>
              </a:rPr>
              <a:t>Pointers</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Pointers</a:t>
            </a:r>
            <a:endParaRPr b="0" lang="en-US" sz="3200" spc="-1" strike="noStrike">
              <a:latin typeface="Arial"/>
            </a:endParaRPr>
          </a:p>
        </p:txBody>
      </p:sp>
      <p:sp>
        <p:nvSpPr>
          <p:cNvPr id="429"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endParaRPr b="0" lang="en-US" sz="1800" spc="-1" strike="noStrike">
              <a:latin typeface="Arial"/>
            </a:endParaRPr>
          </a:p>
          <a:p>
            <a:pPr marL="182880">
              <a:lnSpc>
                <a:spcPct val="100000"/>
              </a:lnSpc>
            </a:pPr>
            <a:r>
              <a:rPr b="1" lang="en-US" sz="2000" spc="-1" strike="noStrike">
                <a:solidFill>
                  <a:srgbClr val="8d1d75"/>
                </a:solidFill>
                <a:latin typeface="FreeMono"/>
                <a:ea typeface="DejaVu Sans"/>
              </a:rPr>
              <a:t>#include</a:t>
            </a:r>
            <a:r>
              <a:rPr b="1" lang="en-US" sz="2000" spc="-1" strike="noStrike">
                <a:solidFill>
                  <a:srgbClr val="000000"/>
                </a:solidFill>
                <a:latin typeface="FreeMono"/>
                <a:ea typeface="DejaVu Sans"/>
              </a:rPr>
              <a:t> &lt;stdio.h&gt;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3465a4"/>
                </a:solidFill>
                <a:latin typeface="FreeMono"/>
                <a:ea typeface="DejaVu Sans"/>
              </a:rPr>
              <a:t>int</a:t>
            </a:r>
            <a:r>
              <a:rPr b="1" lang="en-US" sz="2000" spc="-1" strike="noStrike">
                <a:solidFill>
                  <a:srgbClr val="000000"/>
                </a:solidFill>
                <a:latin typeface="FreeMono"/>
                <a:ea typeface="DejaVu Sans"/>
              </a:rPr>
              <a:t> main(</a:t>
            </a:r>
            <a:r>
              <a:rPr b="1" lang="en-US" sz="2000" spc="-1" strike="noStrike">
                <a:solidFill>
                  <a:srgbClr val="2a6099"/>
                </a:solidFill>
                <a:latin typeface="FreeMono"/>
                <a:ea typeface="DejaVu Sans"/>
              </a:rPr>
              <a:t>int</a:t>
            </a:r>
            <a:r>
              <a:rPr b="1" lang="en-US" sz="2000" spc="-1" strike="noStrike">
                <a:solidFill>
                  <a:srgbClr val="000000"/>
                </a:solidFill>
                <a:latin typeface="FreeMono"/>
                <a:ea typeface="DejaVu Sans"/>
              </a:rPr>
              <a:t> argc, </a:t>
            </a:r>
            <a:r>
              <a:rPr b="1" lang="en-US" sz="2000" spc="-1" strike="noStrike">
                <a:solidFill>
                  <a:srgbClr val="2a6099"/>
                </a:solidFill>
                <a:latin typeface="FreeMono"/>
                <a:ea typeface="DejaVu Sans"/>
              </a:rPr>
              <a:t>char</a:t>
            </a:r>
            <a:r>
              <a:rPr b="1" lang="en-US" sz="2000" spc="-1" strike="noStrike">
                <a:solidFill>
                  <a:srgbClr val="000000"/>
                </a:solidFill>
                <a:latin typeface="FreeMono"/>
                <a:ea typeface="DejaVu Sans"/>
              </a:rPr>
              <a:t> *argv[])</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4f81bd"/>
                </a:solidFill>
                <a:latin typeface="FreeMono"/>
                <a:ea typeface="DejaVu Sans"/>
              </a:rPr>
              <a:t>int </a:t>
            </a:r>
            <a:r>
              <a:rPr b="1" lang="en-US" sz="2000" spc="-1" strike="noStrike">
                <a:solidFill>
                  <a:srgbClr val="000000"/>
                </a:solidFill>
                <a:latin typeface="FreeMono"/>
                <a:ea typeface="DejaVu Sans"/>
              </a:rPr>
              <a:t>value = 10;</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4f81bd"/>
                </a:solidFill>
                <a:latin typeface="FreeMono"/>
                <a:ea typeface="DejaVu Sans"/>
              </a:rPr>
              <a:t>int </a:t>
            </a:r>
            <a:r>
              <a:rPr b="1" lang="en-US" sz="2000" spc="-1" strike="noStrike">
                <a:solidFill>
                  <a:srgbClr val="000000"/>
                </a:solidFill>
                <a:latin typeface="FreeMono"/>
                <a:ea typeface="DejaVu Sans"/>
              </a:rPr>
              <a:t>*p;</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p = &amp;value;</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printf(</a:t>
            </a:r>
            <a:r>
              <a:rPr b="1" lang="en-US" sz="2000" spc="-1" strike="noStrike">
                <a:solidFill>
                  <a:srgbClr val="00b050"/>
                </a:solidFill>
                <a:latin typeface="FreeMono"/>
                <a:ea typeface="DejaVu Sans"/>
              </a:rPr>
              <a:t>“value is: %d, “</a:t>
            </a:r>
            <a:endParaRPr b="0" lang="en-US" sz="2000" spc="-1" strike="noStrike">
              <a:latin typeface="Arial"/>
            </a:endParaRPr>
          </a:p>
          <a:p>
            <a:pPr marL="182880">
              <a:lnSpc>
                <a:spcPct val="100000"/>
              </a:lnSpc>
            </a:pPr>
            <a:r>
              <a:rPr b="1" lang="en-US" sz="2000" spc="-1" strike="noStrike">
                <a:solidFill>
                  <a:srgbClr val="00b050"/>
                </a:solidFill>
                <a:latin typeface="FreeMono"/>
                <a:ea typeface="DejaVu Sans"/>
              </a:rPr>
              <a:t>          ”</a:t>
            </a:r>
            <a:r>
              <a:rPr b="1" lang="en-US" sz="2000" spc="-1" strike="noStrike">
                <a:solidFill>
                  <a:srgbClr val="00b050"/>
                </a:solidFill>
                <a:latin typeface="FreeMono"/>
                <a:ea typeface="DejaVu Sans"/>
              </a:rPr>
              <a:t>(address: %x)\n”</a:t>
            </a: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*p, p);</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return 0;</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p:txBody>
      </p:sp>
      <p:graphicFrame>
        <p:nvGraphicFramePr>
          <p:cNvPr id="430" name="Table 3"/>
          <p:cNvGraphicFramePr/>
          <p:nvPr/>
        </p:nvGraphicFramePr>
        <p:xfrm>
          <a:off x="7874280" y="1909440"/>
          <a:ext cx="2613240" cy="3498840"/>
        </p:xfrm>
        <a:graphic>
          <a:graphicData uri="http://schemas.openxmlformats.org/drawingml/2006/table">
            <a:tbl>
              <a:tblPr/>
              <a:tblGrid>
                <a:gridCol w="1186920"/>
                <a:gridCol w="1426680"/>
              </a:tblGrid>
              <a:tr h="349920">
                <a:tc>
                  <a:txBody>
                    <a:bodyPr lIns="90000" rIns="90000">
                      <a:noAutofit/>
                    </a:bodyPr>
                    <a:p>
                      <a:pPr>
                        <a:lnSpc>
                          <a:spcPct val="100000"/>
                        </a:lnSpc>
                      </a:pPr>
                      <a:r>
                        <a:rPr b="0" lang="en-US" sz="1800" spc="-1" strike="noStrike">
                          <a:latin typeface="Arial"/>
                        </a:rPr>
                        <a:t>Address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Value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10</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0x00A2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r h="349920">
                <a:tc>
                  <a:txBody>
                    <a:bodyPr lIns="90000" rIns="90000">
                      <a:noAutofit/>
                    </a:bodyPr>
                    <a:p>
                      <a:pPr>
                        <a:lnSpc>
                          <a:spcPct val="100000"/>
                        </a:lnSpc>
                      </a:pPr>
                      <a:r>
                        <a:rPr b="0" lang="en-US" sz="1800" spc="-1" strike="noStrike">
                          <a:latin typeface="Arial"/>
                        </a:rPr>
                        <a:t>0x00A9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c>
                  <a:txBody>
                    <a:bodyPr lIns="90000" rIns="90000">
                      <a:noAutofit/>
                    </a:bodyPr>
                    <a:p>
                      <a:pPr algn="ctr">
                        <a:lnSpc>
                          <a:spcPct val="100000"/>
                        </a:lnSpc>
                      </a:pPr>
                      <a:r>
                        <a:rPr b="0" lang="en-US" sz="1800" spc="-1" strike="noStrike">
                          <a:latin typeface="Arial"/>
                        </a:rPr>
                        <a:t>…</a:t>
                      </a: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be33d"/>
                    </a:solidFill>
                  </a:tcPr>
                </a:tc>
              </a:tr>
            </a:tbl>
          </a:graphicData>
        </a:graphic>
      </p:graphicFrame>
      <p:sp>
        <p:nvSpPr>
          <p:cNvPr id="431" name="CustomShape 4"/>
          <p:cNvSpPr/>
          <p:nvPr/>
        </p:nvSpPr>
        <p:spPr>
          <a:xfrm>
            <a:off x="6400800" y="2625480"/>
            <a:ext cx="1371240" cy="34596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int value </a:t>
            </a:r>
            <a:endParaRPr b="0" lang="en-US" sz="1800" spc="-1" strike="noStrike">
              <a:latin typeface="Arial"/>
            </a:endParaRPr>
          </a:p>
        </p:txBody>
      </p:sp>
      <p:sp>
        <p:nvSpPr>
          <p:cNvPr id="432" name="CustomShape 5"/>
          <p:cNvSpPr/>
          <p:nvPr/>
        </p:nvSpPr>
        <p:spPr>
          <a:xfrm>
            <a:off x="6400800" y="4835160"/>
            <a:ext cx="1371240" cy="345960"/>
          </a:xfrm>
          <a:prstGeom prst="rect">
            <a:avLst/>
          </a:prstGeom>
          <a:solidFill>
            <a:srgbClr val="ffffff"/>
          </a:solidFill>
          <a:ln w="0">
            <a:noFill/>
          </a:ln>
        </p:spPr>
        <p:style>
          <a:lnRef idx="0"/>
          <a:fillRef idx="0"/>
          <a:effectRef idx="0"/>
          <a:fontRef idx="minor"/>
        </p:style>
        <p:txBody>
          <a:bodyPr lIns="90000" rIns="90000" tIns="45000" bIns="45000">
            <a:noAutofit/>
          </a:bodyPr>
          <a:p>
            <a:pPr algn="ctr">
              <a:lnSpc>
                <a:spcPct val="100000"/>
              </a:lnSpc>
            </a:pPr>
            <a:r>
              <a:rPr b="0" lang="en-US" sz="1800" spc="-1" strike="noStrike">
                <a:solidFill>
                  <a:srgbClr val="000000"/>
                </a:solidFill>
                <a:latin typeface="Arial"/>
                <a:ea typeface="DejaVu Sans"/>
              </a:rPr>
              <a:t>int *p</a:t>
            </a:r>
            <a:endParaRPr b="0" lang="en-US" sz="1800" spc="-1" strike="noStrike">
              <a:latin typeface="Arial"/>
            </a:endParaRPr>
          </a:p>
        </p:txBody>
      </p:sp>
      <p:sp>
        <p:nvSpPr>
          <p:cNvPr id="433" name="CustomShape 6"/>
          <p:cNvSpPr/>
          <p:nvPr/>
        </p:nvSpPr>
        <p:spPr>
          <a:xfrm rot="10436400">
            <a:off x="10363320" y="2541960"/>
            <a:ext cx="1218960" cy="2582280"/>
          </a:xfrm>
          <a:prstGeom prst="curvedRightArrow">
            <a:avLst>
              <a:gd name="adj1" fmla="val 25000"/>
              <a:gd name="adj2" fmla="val 50000"/>
              <a:gd name="adj3" fmla="val 25000"/>
            </a:avLst>
          </a:prstGeom>
          <a:solidFill>
            <a:schemeClr val="accent2"/>
          </a:solidFill>
          <a:ln>
            <a:solidFill>
              <a:srgbClr val="3a5f8b"/>
            </a:solidFill>
          </a:ln>
        </p:spPr>
        <p:style>
          <a:lnRef idx="2">
            <a:schemeClr val="accent1">
              <a:shade val="50000"/>
            </a:schemeClr>
          </a:lnRef>
          <a:fillRef idx="1">
            <a:schemeClr val="accent1"/>
          </a:fillRef>
          <a:effectRef idx="0">
            <a:schemeClr val="accent1"/>
          </a:effectRef>
          <a:fontRef idx="minor"/>
        </p:style>
      </p:sp>
      <p:sp>
        <p:nvSpPr>
          <p:cNvPr id="434" name="TextShape 7"/>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F3935359-CC8F-42B3-A507-992B8B8DFDE8}"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Pointers</a:t>
            </a:r>
            <a:endParaRPr b="0" lang="en-US" sz="3200" spc="-1" strike="noStrike">
              <a:latin typeface="Arial"/>
            </a:endParaRPr>
          </a:p>
        </p:txBody>
      </p:sp>
      <p:sp>
        <p:nvSpPr>
          <p:cNvPr id="436"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2000" spc="-1" strike="noStrike">
                <a:solidFill>
                  <a:srgbClr val="8d1d75"/>
                </a:solidFill>
                <a:latin typeface="FreeMono"/>
                <a:ea typeface="FreeMono"/>
              </a:rPr>
              <a:t>#include</a:t>
            </a:r>
            <a:r>
              <a:rPr b="1" lang="en-US" sz="2000" spc="-1" strike="noStrike">
                <a:solidFill>
                  <a:srgbClr val="000000"/>
                </a:solidFill>
                <a:latin typeface="FreeMono"/>
                <a:ea typeface="FreeMono"/>
              </a:rPr>
              <a:t> &lt;stdio.h&gt;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158466"/>
                </a:solidFill>
                <a:latin typeface="FreeMono"/>
                <a:ea typeface="FreeMono"/>
              </a:rPr>
              <a:t>struct</a:t>
            </a:r>
            <a:r>
              <a:rPr b="1" lang="en-US" sz="2000" spc="-1" strike="noStrike">
                <a:solidFill>
                  <a:srgbClr val="000000"/>
                </a:solidFill>
                <a:latin typeface="FreeMono"/>
                <a:ea typeface="FreeMono"/>
              </a:rPr>
              <a:t> rectangle { </a:t>
            </a:r>
            <a:r>
              <a:rPr b="1" lang="en-US" sz="2000" spc="-1" strike="noStrike">
                <a:solidFill>
                  <a:srgbClr val="2a6099"/>
                </a:solidFill>
                <a:latin typeface="FreeMono"/>
                <a:ea typeface="FreeMono"/>
              </a:rPr>
              <a:t>int</a:t>
            </a:r>
            <a:r>
              <a:rPr b="1" lang="en-US" sz="2000" spc="-1" strike="noStrike">
                <a:solidFill>
                  <a:srgbClr val="000000"/>
                </a:solidFill>
                <a:latin typeface="FreeMono"/>
                <a:ea typeface="FreeMono"/>
              </a:rPr>
              <a:t> width; </a:t>
            </a:r>
            <a:r>
              <a:rPr b="1" lang="en-US" sz="2000" spc="-1" strike="noStrike">
                <a:solidFill>
                  <a:srgbClr val="2a6099"/>
                </a:solidFill>
                <a:latin typeface="FreeMono"/>
                <a:ea typeface="FreeMono"/>
              </a:rPr>
              <a:t>int</a:t>
            </a:r>
            <a:r>
              <a:rPr b="1" lang="en-US" sz="2000" spc="-1" strike="noStrike">
                <a:solidFill>
                  <a:srgbClr val="000000"/>
                </a:solidFill>
                <a:latin typeface="FreeMono"/>
                <a:ea typeface="FreeMono"/>
              </a:rPr>
              <a:t> height; point_t top_left;};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2a6099"/>
                </a:solidFill>
                <a:latin typeface="FreeMono"/>
                <a:ea typeface="FreeMono"/>
              </a:rPr>
              <a:t>void</a:t>
            </a:r>
            <a:r>
              <a:rPr b="1" lang="en-US" sz="2000" spc="-1" strike="noStrike">
                <a:solidFill>
                  <a:srgbClr val="000000"/>
                </a:solidFill>
                <a:latin typeface="FreeMono"/>
                <a:ea typeface="FreeMono"/>
              </a:rPr>
              <a:t> print_rect(</a:t>
            </a:r>
            <a:r>
              <a:rPr b="1" lang="en-US" sz="2000" spc="-1" strike="noStrike">
                <a:solidFill>
                  <a:srgbClr val="158466"/>
                </a:solidFill>
                <a:latin typeface="FreeMono"/>
                <a:ea typeface="FreeMono"/>
              </a:rPr>
              <a:t>struct</a:t>
            </a:r>
            <a:r>
              <a:rPr b="1" lang="en-US" sz="2000" spc="-1" strike="noStrike">
                <a:solidFill>
                  <a:srgbClr val="000000"/>
                </a:solidFill>
                <a:latin typeface="FreeMono"/>
                <a:ea typeface="FreeMono"/>
              </a:rPr>
              <a:t> rectangle *p) {</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printf(“&lt;w: %d, h: %d, x: %d, y: %d&gt;\n”,</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p-&gt;width, p-&gt;height, p-&gt;top_left.x, </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p-&gt;top_left.y); </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3465a4"/>
                </a:solidFill>
                <a:latin typeface="FreeMono"/>
                <a:ea typeface="FreeMono"/>
              </a:rPr>
              <a:t>int</a:t>
            </a:r>
            <a:r>
              <a:rPr b="1" lang="en-US" sz="2000" spc="-1" strike="noStrike">
                <a:solidFill>
                  <a:srgbClr val="000000"/>
                </a:solidFill>
                <a:latin typeface="FreeMono"/>
                <a:ea typeface="FreeMono"/>
              </a:rPr>
              <a:t> main(</a:t>
            </a:r>
            <a:r>
              <a:rPr b="1" lang="en-US" sz="2000" spc="-1" strike="noStrike">
                <a:solidFill>
                  <a:srgbClr val="2a6099"/>
                </a:solidFill>
                <a:latin typeface="FreeMono"/>
                <a:ea typeface="FreeMono"/>
              </a:rPr>
              <a:t>int</a:t>
            </a:r>
            <a:r>
              <a:rPr b="1" lang="en-US" sz="2000" spc="-1" strike="noStrike">
                <a:solidFill>
                  <a:srgbClr val="000000"/>
                </a:solidFill>
                <a:latin typeface="FreeMono"/>
                <a:ea typeface="FreeMono"/>
              </a:rPr>
              <a:t> argc, </a:t>
            </a:r>
            <a:r>
              <a:rPr b="1" lang="en-US" sz="2000" spc="-1" strike="noStrike">
                <a:solidFill>
                  <a:srgbClr val="2a6099"/>
                </a:solidFill>
                <a:latin typeface="FreeMono"/>
                <a:ea typeface="FreeMono"/>
              </a:rPr>
              <a:t>char</a:t>
            </a:r>
            <a:r>
              <a:rPr b="1" lang="en-US" sz="2000" spc="-1" strike="noStrike">
                <a:solidFill>
                  <a:srgbClr val="000000"/>
                </a:solidFill>
                <a:latin typeface="FreeMono"/>
                <a:ea typeface="FreeMono"/>
              </a:rPr>
              <a:t> *argv[])</a:t>
            </a:r>
            <a:r>
              <a:rPr b="0" lang="en-US" sz="2000" spc="-1" strike="noStrike">
                <a:solidFill>
                  <a:srgbClr val="000000"/>
                </a:solidFill>
                <a:latin typeface="FreeMono"/>
                <a:ea typeface="FreeMono"/>
              </a:rPr>
              <a:t> </a:t>
            </a:r>
            <a:r>
              <a:rPr b="1" lang="en-US" sz="2000" spc="-1" strike="noStrike">
                <a:solidFill>
                  <a:srgbClr val="000000"/>
                </a:solidFill>
                <a:latin typeface="FreeMono"/>
                <a:ea typeface="FreeMono"/>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point_t p1 = {.x=2, .y=-3};</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158466"/>
                </a:solidFill>
                <a:latin typeface="FreeMono"/>
                <a:ea typeface="FreeMono"/>
              </a:rPr>
              <a:t>struct</a:t>
            </a:r>
            <a:r>
              <a:rPr b="1" lang="en-US" sz="2000" spc="-1" strike="noStrike">
                <a:solidFill>
                  <a:srgbClr val="000000"/>
                </a:solidFill>
                <a:latin typeface="FreeMono"/>
                <a:ea typeface="FreeMono"/>
              </a:rPr>
              <a:t> rectangle r1 = {.width=10, .height=5, top_left=p1};</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print_rect(&amp;r1);</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return 0;</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a:t>
            </a:r>
            <a:endParaRPr b="0" lang="en-US" sz="2000" spc="-1" strike="noStrike">
              <a:latin typeface="Arial"/>
            </a:endParaRPr>
          </a:p>
        </p:txBody>
      </p:sp>
      <p:sp>
        <p:nvSpPr>
          <p:cNvPr id="437" name="CustomShape 3"/>
          <p:cNvSpPr/>
          <p:nvPr/>
        </p:nvSpPr>
        <p:spPr>
          <a:xfrm>
            <a:off x="8458200" y="2527200"/>
            <a:ext cx="3657240" cy="912600"/>
          </a:xfrm>
          <a:prstGeom prst="rect">
            <a:avLst/>
          </a:prstGeom>
          <a:solidFill>
            <a:srgbClr val="ffff00"/>
          </a:solidFill>
          <a:ln w="54720">
            <a:solidFill>
              <a:srgbClr val="000000"/>
            </a:solidFill>
            <a:prstDash val="sysDot"/>
            <a:round/>
          </a:ln>
        </p:spPr>
        <p:style>
          <a:lnRef idx="0"/>
          <a:fillRef idx="0"/>
          <a:effectRef idx="0"/>
          <a:fontRef idx="minor"/>
        </p:style>
        <p:txBody>
          <a:bodyPr lIns="117360" rIns="117360" tIns="72360" bIns="72360">
            <a:noAutofit/>
          </a:bodyPr>
          <a:p>
            <a:pPr marL="146160" indent="-216000">
              <a:lnSpc>
                <a:spcPct val="100000"/>
              </a:lnSpc>
              <a:buClr>
                <a:srgbClr val="000000"/>
              </a:buClr>
              <a:buSzPct val="45000"/>
              <a:buFont typeface="Wingdings" charset="2"/>
              <a:buChar char=""/>
            </a:pPr>
            <a:r>
              <a:rPr b="0" lang="en-US" sz="1800" spc="-1" strike="noStrike">
                <a:solidFill>
                  <a:srgbClr val="000000"/>
                </a:solidFill>
                <a:latin typeface="Arial"/>
                <a:ea typeface="DejaVu Sans"/>
              </a:rPr>
              <a:t>Pass the address of the structure to the function.</a:t>
            </a:r>
            <a:endParaRPr b="0" lang="en-US" sz="1800" spc="-1" strike="noStrike">
              <a:latin typeface="Arial"/>
            </a:endParaRPr>
          </a:p>
          <a:p>
            <a:pPr marL="146160" indent="-216000">
              <a:lnSpc>
                <a:spcPct val="100000"/>
              </a:lnSpc>
              <a:buClr>
                <a:srgbClr val="000000"/>
              </a:buClr>
              <a:buSzPct val="45000"/>
              <a:buFont typeface="Wingdings" charset="2"/>
              <a:buChar char=""/>
            </a:pPr>
            <a:r>
              <a:rPr b="0" lang="en-US" sz="1800" spc="-1" strike="noStrike">
                <a:solidFill>
                  <a:srgbClr val="000000"/>
                </a:solidFill>
                <a:latin typeface="Arial"/>
                <a:ea typeface="DejaVu Sans"/>
              </a:rPr>
              <a:t>Reduces memory copy.</a:t>
            </a:r>
            <a:endParaRPr b="0" lang="en-US" sz="1800" spc="-1" strike="noStrike">
              <a:latin typeface="Arial"/>
            </a:endParaRPr>
          </a:p>
        </p:txBody>
      </p:sp>
      <p:sp>
        <p:nvSpPr>
          <p:cNvPr id="438" name="Line 4"/>
          <p:cNvSpPr/>
          <p:nvPr/>
        </p:nvSpPr>
        <p:spPr>
          <a:xfrm flipH="1">
            <a:off x="7086600" y="2671200"/>
            <a:ext cx="1371600" cy="0"/>
          </a:xfrm>
          <a:prstGeom prst="line">
            <a:avLst/>
          </a:prstGeom>
          <a:ln w="57240">
            <a:solidFill>
              <a:srgbClr val="3465a4"/>
            </a:solidFill>
            <a:round/>
            <a:tailEnd len="med" type="triangle" w="med"/>
          </a:ln>
        </p:spPr>
        <p:style>
          <a:lnRef idx="0"/>
          <a:fillRef idx="0"/>
          <a:effectRef idx="0"/>
          <a:fontRef idx="minor"/>
        </p:style>
      </p:sp>
      <p:sp>
        <p:nvSpPr>
          <p:cNvPr id="439" name="TextShape 5"/>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4D6D4EE1-D9F6-46DB-B7AF-A001A83A0828}"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Pointers</a:t>
            </a:r>
            <a:endParaRPr b="0" lang="en-US" sz="3200" spc="-1" strike="noStrike">
              <a:latin typeface="Arial"/>
            </a:endParaRPr>
          </a:p>
        </p:txBody>
      </p:sp>
      <p:sp>
        <p:nvSpPr>
          <p:cNvPr id="441"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2000" spc="-1" strike="noStrike">
                <a:solidFill>
                  <a:srgbClr val="8d1d75"/>
                </a:solidFill>
                <a:latin typeface="FreeMono"/>
                <a:ea typeface="FreeMono"/>
              </a:rPr>
              <a:t>#include</a:t>
            </a:r>
            <a:r>
              <a:rPr b="1" lang="en-US" sz="2000" spc="-1" strike="noStrike">
                <a:solidFill>
                  <a:srgbClr val="000000"/>
                </a:solidFill>
                <a:latin typeface="FreeMono"/>
                <a:ea typeface="FreeMono"/>
              </a:rPr>
              <a:t> &lt;stdio.h&gt;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158466"/>
                </a:solidFill>
                <a:latin typeface="FreeMono"/>
                <a:ea typeface="FreeMono"/>
              </a:rPr>
              <a:t>struct</a:t>
            </a:r>
            <a:r>
              <a:rPr b="1" lang="en-US" sz="2000" spc="-1" strike="noStrike">
                <a:solidFill>
                  <a:srgbClr val="000000"/>
                </a:solidFill>
                <a:latin typeface="FreeMono"/>
                <a:ea typeface="FreeMono"/>
              </a:rPr>
              <a:t> rectangle { </a:t>
            </a:r>
            <a:r>
              <a:rPr b="1" lang="en-US" sz="2000" spc="-1" strike="noStrike">
                <a:solidFill>
                  <a:srgbClr val="2a6099"/>
                </a:solidFill>
                <a:latin typeface="FreeMono"/>
                <a:ea typeface="FreeMono"/>
              </a:rPr>
              <a:t>int</a:t>
            </a:r>
            <a:r>
              <a:rPr b="1" lang="en-US" sz="2000" spc="-1" strike="noStrike">
                <a:solidFill>
                  <a:srgbClr val="000000"/>
                </a:solidFill>
                <a:latin typeface="FreeMono"/>
                <a:ea typeface="FreeMono"/>
              </a:rPr>
              <a:t> width; </a:t>
            </a:r>
            <a:r>
              <a:rPr b="1" lang="en-US" sz="2000" spc="-1" strike="noStrike">
                <a:solidFill>
                  <a:srgbClr val="2a6099"/>
                </a:solidFill>
                <a:latin typeface="FreeMono"/>
                <a:ea typeface="FreeMono"/>
              </a:rPr>
              <a:t>int</a:t>
            </a:r>
            <a:r>
              <a:rPr b="1" lang="en-US" sz="2000" spc="-1" strike="noStrike">
                <a:solidFill>
                  <a:srgbClr val="000000"/>
                </a:solidFill>
                <a:latin typeface="FreeMono"/>
                <a:ea typeface="FreeMono"/>
              </a:rPr>
              <a:t> height; point_t top_left;};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2a6099"/>
                </a:solidFill>
                <a:latin typeface="FreeMono"/>
                <a:ea typeface="FreeMono"/>
              </a:rPr>
              <a:t>void</a:t>
            </a:r>
            <a:r>
              <a:rPr b="1" lang="en-US" sz="2000" spc="-1" strike="noStrike">
                <a:solidFill>
                  <a:srgbClr val="000000"/>
                </a:solidFill>
                <a:latin typeface="FreeMono"/>
                <a:ea typeface="FreeMono"/>
              </a:rPr>
              <a:t> print_rect(</a:t>
            </a:r>
            <a:r>
              <a:rPr b="1" lang="en-US" sz="2000" spc="-1" strike="noStrike">
                <a:solidFill>
                  <a:srgbClr val="158466"/>
                </a:solidFill>
                <a:latin typeface="FreeMono"/>
                <a:ea typeface="FreeMono"/>
              </a:rPr>
              <a:t>struct</a:t>
            </a:r>
            <a:r>
              <a:rPr b="1" lang="en-US" sz="2000" spc="-1" strike="noStrike">
                <a:solidFill>
                  <a:srgbClr val="000000"/>
                </a:solidFill>
                <a:latin typeface="FreeMono"/>
                <a:ea typeface="FreeMono"/>
              </a:rPr>
              <a:t> rectangle *p) {</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printf(“&lt;w: %d, h: %d, x: %d, y: %d&gt;\n”,</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p-&gt;width, p-&gt;height, p-&gt;top_left.x, </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p-&gt;top_left.y); </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3465a4"/>
                </a:solidFill>
                <a:latin typeface="FreeMono"/>
                <a:ea typeface="FreeMono"/>
              </a:rPr>
              <a:t>int</a:t>
            </a:r>
            <a:r>
              <a:rPr b="1" lang="en-US" sz="2000" spc="-1" strike="noStrike">
                <a:solidFill>
                  <a:srgbClr val="000000"/>
                </a:solidFill>
                <a:latin typeface="FreeMono"/>
                <a:ea typeface="FreeMono"/>
              </a:rPr>
              <a:t> main(</a:t>
            </a:r>
            <a:r>
              <a:rPr b="1" lang="en-US" sz="2000" spc="-1" strike="noStrike">
                <a:solidFill>
                  <a:srgbClr val="2a6099"/>
                </a:solidFill>
                <a:latin typeface="FreeMono"/>
                <a:ea typeface="FreeMono"/>
              </a:rPr>
              <a:t>int</a:t>
            </a:r>
            <a:r>
              <a:rPr b="1" lang="en-US" sz="2000" spc="-1" strike="noStrike">
                <a:solidFill>
                  <a:srgbClr val="000000"/>
                </a:solidFill>
                <a:latin typeface="FreeMono"/>
                <a:ea typeface="FreeMono"/>
              </a:rPr>
              <a:t> argc, </a:t>
            </a:r>
            <a:r>
              <a:rPr b="1" lang="en-US" sz="2000" spc="-1" strike="noStrike">
                <a:solidFill>
                  <a:srgbClr val="2a6099"/>
                </a:solidFill>
                <a:latin typeface="FreeMono"/>
                <a:ea typeface="FreeMono"/>
              </a:rPr>
              <a:t>char</a:t>
            </a:r>
            <a:r>
              <a:rPr b="1" lang="en-US" sz="2000" spc="-1" strike="noStrike">
                <a:solidFill>
                  <a:srgbClr val="000000"/>
                </a:solidFill>
                <a:latin typeface="FreeMono"/>
                <a:ea typeface="FreeMono"/>
              </a:rPr>
              <a:t> *argv[])</a:t>
            </a:r>
            <a:r>
              <a:rPr b="0" lang="en-US" sz="2000" spc="-1" strike="noStrike">
                <a:solidFill>
                  <a:srgbClr val="000000"/>
                </a:solidFill>
                <a:latin typeface="FreeMono"/>
                <a:ea typeface="FreeMono"/>
              </a:rPr>
              <a:t> </a:t>
            </a:r>
            <a:r>
              <a:rPr b="1" lang="en-US" sz="2000" spc="-1" strike="noStrike">
                <a:solidFill>
                  <a:srgbClr val="000000"/>
                </a:solidFill>
                <a:latin typeface="FreeMono"/>
                <a:ea typeface="FreeMono"/>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point_t p1 = {.x=2, .y=-3};</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158466"/>
                </a:solidFill>
                <a:latin typeface="FreeMono"/>
                <a:ea typeface="FreeMono"/>
              </a:rPr>
              <a:t>struct</a:t>
            </a:r>
            <a:r>
              <a:rPr b="1" lang="en-US" sz="2000" spc="-1" strike="noStrike">
                <a:solidFill>
                  <a:srgbClr val="000000"/>
                </a:solidFill>
                <a:latin typeface="FreeMono"/>
                <a:ea typeface="FreeMono"/>
              </a:rPr>
              <a:t> rectangle r1 = {.width=10, .height=5, top_left=p1};</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print_rect(&amp;r1);</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   </a:t>
            </a:r>
            <a:r>
              <a:rPr b="1" lang="en-US" sz="2000" spc="-1" strike="noStrike">
                <a:solidFill>
                  <a:srgbClr val="000000"/>
                </a:solidFill>
                <a:latin typeface="FreeMono"/>
                <a:ea typeface="FreeMono"/>
              </a:rPr>
              <a:t>return 0;</a:t>
            </a:r>
            <a:endParaRPr b="0" lang="en-US" sz="2000" spc="-1" strike="noStrike">
              <a:latin typeface="Arial"/>
            </a:endParaRPr>
          </a:p>
          <a:p>
            <a:pPr marL="182880">
              <a:lnSpc>
                <a:spcPct val="100000"/>
              </a:lnSpc>
            </a:pPr>
            <a:r>
              <a:rPr b="1" lang="en-US" sz="2000" spc="-1" strike="noStrike">
                <a:solidFill>
                  <a:srgbClr val="000000"/>
                </a:solidFill>
                <a:latin typeface="FreeMono"/>
                <a:ea typeface="FreeMono"/>
              </a:rPr>
              <a:t>}</a:t>
            </a:r>
            <a:endParaRPr b="0" lang="en-US" sz="2000" spc="-1" strike="noStrike">
              <a:latin typeface="Arial"/>
            </a:endParaRPr>
          </a:p>
        </p:txBody>
      </p:sp>
      <p:sp>
        <p:nvSpPr>
          <p:cNvPr id="442" name="CustomShape 3"/>
          <p:cNvSpPr/>
          <p:nvPr/>
        </p:nvSpPr>
        <p:spPr>
          <a:xfrm>
            <a:off x="8458200" y="3733920"/>
            <a:ext cx="3657240" cy="2133360"/>
          </a:xfrm>
          <a:prstGeom prst="rect">
            <a:avLst/>
          </a:prstGeom>
          <a:solidFill>
            <a:srgbClr val="ffff00"/>
          </a:solidFill>
          <a:ln w="54720">
            <a:solidFill>
              <a:srgbClr val="000000"/>
            </a:solidFill>
            <a:prstDash val="sysDot"/>
            <a:round/>
          </a:ln>
        </p:spPr>
        <p:style>
          <a:lnRef idx="0"/>
          <a:fillRef idx="0"/>
          <a:effectRef idx="0"/>
          <a:fontRef idx="minor"/>
        </p:style>
        <p:txBody>
          <a:bodyPr lIns="117360" rIns="117360" tIns="72360" bIns="72360">
            <a:noAutofit/>
          </a:bodyPr>
          <a:p>
            <a:pPr marL="146160" indent="-216000">
              <a:lnSpc>
                <a:spcPct val="100000"/>
              </a:lnSpc>
              <a:buClr>
                <a:srgbClr val="000000"/>
              </a:buClr>
              <a:buSzPct val="45000"/>
              <a:buFont typeface="Wingdings" charset="2"/>
              <a:buChar char=""/>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p-&gt;top_left.x</a:t>
            </a:r>
            <a:endParaRPr b="0" lang="en-US" sz="1800" spc="-1" strike="noStrike">
              <a:latin typeface="Arial"/>
            </a:endParaRPr>
          </a:p>
          <a:p>
            <a:pPr marL="146160" indent="-216000">
              <a:lnSpc>
                <a:spcPct val="100000"/>
              </a:lnSpc>
              <a:buClr>
                <a:srgbClr val="000000"/>
              </a:buClr>
              <a:buSzPct val="45000"/>
              <a:buFont typeface="Wingdings" charset="2"/>
              <a:buChar char=""/>
            </a:pPr>
            <a:r>
              <a:rPr b="0" lang="en-US" sz="1800" spc="-1" strike="noStrike">
                <a:solidFill>
                  <a:srgbClr val="000000"/>
                </a:solidFill>
                <a:latin typeface="Arial"/>
                <a:ea typeface="DejaVu Sans"/>
              </a:rPr>
              <a:t>(*p).top_left.x</a:t>
            </a:r>
            <a:endParaRPr b="0" lang="en-US" sz="1800" spc="-1" strike="noStrike">
              <a:latin typeface="Arial"/>
            </a:endParaRPr>
          </a:p>
          <a:p>
            <a:pPr marL="146160" indent="-216000">
              <a:lnSpc>
                <a:spcPct val="100000"/>
              </a:lnSpc>
              <a:buClr>
                <a:srgbClr val="000000"/>
              </a:buClr>
              <a:buSzPct val="45000"/>
              <a:buFont typeface="Wingdings" charset="2"/>
              <a:buChar char=""/>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get the struct from address pointed to by `p` and select `top_left` member of the struct.</a:t>
            </a:r>
            <a:endParaRPr b="0" lang="en-US" sz="1800" spc="-1" strike="noStrike">
              <a:latin typeface="Arial"/>
            </a:endParaRPr>
          </a:p>
          <a:p>
            <a:pPr>
              <a:lnSpc>
                <a:spcPct val="100000"/>
              </a:lnSpc>
            </a:pPr>
            <a:endParaRPr b="0" lang="en-US" sz="1800" spc="-1" strike="noStrike">
              <a:latin typeface="Arial"/>
            </a:endParaRPr>
          </a:p>
        </p:txBody>
      </p:sp>
      <p:sp>
        <p:nvSpPr>
          <p:cNvPr id="443" name="Line 4"/>
          <p:cNvSpPr/>
          <p:nvPr/>
        </p:nvSpPr>
        <p:spPr>
          <a:xfrm flipH="1" flipV="1">
            <a:off x="6476760" y="3504960"/>
            <a:ext cx="1905120" cy="609840"/>
          </a:xfrm>
          <a:prstGeom prst="line">
            <a:avLst/>
          </a:prstGeom>
          <a:ln w="57240">
            <a:solidFill>
              <a:srgbClr val="3465a4"/>
            </a:solidFill>
            <a:round/>
            <a:tailEnd len="med" type="triangle" w="med"/>
          </a:ln>
        </p:spPr>
        <p:style>
          <a:lnRef idx="0"/>
          <a:fillRef idx="0"/>
          <a:effectRef idx="0"/>
          <a:fontRef idx="minor"/>
        </p:style>
      </p:sp>
      <p:sp>
        <p:nvSpPr>
          <p:cNvPr id="444" name="TextShape 5"/>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F0DB107B-0B25-49A8-8783-129BAC127233}"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Pointers</a:t>
            </a:r>
            <a:endParaRPr b="0" lang="en-US" sz="3200" spc="-1" strike="noStrike">
              <a:latin typeface="Arial"/>
            </a:endParaRPr>
          </a:p>
        </p:txBody>
      </p:sp>
      <p:sp>
        <p:nvSpPr>
          <p:cNvPr id="446" name="CustomShape 2"/>
          <p:cNvSpPr/>
          <p:nvPr/>
        </p:nvSpPr>
        <p:spPr>
          <a:xfrm>
            <a:off x="838080" y="1459440"/>
            <a:ext cx="10514880" cy="4716720"/>
          </a:xfrm>
          <a:prstGeom prst="rect">
            <a:avLst/>
          </a:prstGeom>
          <a:noFill/>
          <a:ln w="0">
            <a:noFill/>
          </a:ln>
        </p:spPr>
        <p:style>
          <a:lnRef idx="0"/>
          <a:fillRef idx="0"/>
          <a:effectRef idx="0"/>
          <a:fontRef idx="minor"/>
        </p:style>
        <p:txBody>
          <a:bodyPr lIns="90000" rIns="90000" tIns="45000" bIns="45000">
            <a:noAutofit/>
          </a:bodyPr>
          <a:p>
            <a:pPr>
              <a:lnSpc>
                <a:spcPct val="150000"/>
              </a:lnSpc>
              <a:spcBef>
                <a:spcPts val="1001"/>
              </a:spcBef>
            </a:pPr>
            <a:r>
              <a:rPr b="0" lang="en-US" sz="2800" spc="-1" strike="noStrike">
                <a:solidFill>
                  <a:srgbClr val="000000"/>
                </a:solidFill>
                <a:latin typeface="Crimson"/>
                <a:ea typeface="DejaVu Sans"/>
              </a:rPr>
              <a:t>Both instructions below are equivalent:</a:t>
            </a:r>
            <a:endParaRPr b="0" lang="en-US" sz="2800" spc="-1" strike="noStrike">
              <a:latin typeface="Arial"/>
            </a:endParaRPr>
          </a:p>
          <a:p>
            <a:pPr lvl="1" marL="864000" indent="-323640">
              <a:lnSpc>
                <a:spcPct val="100000"/>
              </a:lnSpc>
              <a:spcBef>
                <a:spcPts val="1134"/>
              </a:spcBef>
              <a:buClr>
                <a:srgbClr val="000000"/>
              </a:buClr>
              <a:buSzPct val="75000"/>
              <a:buFont typeface="Wingdings 2" charset="2"/>
              <a:buChar char=""/>
            </a:pPr>
            <a:r>
              <a:rPr b="0" lang="en-US" sz="2800" spc="-1" strike="noStrike">
                <a:solidFill>
                  <a:srgbClr val="000000"/>
                </a:solidFill>
                <a:latin typeface="Crimson"/>
                <a:ea typeface="DejaVu Sans"/>
              </a:rPr>
              <a:t>p→width = 10;</a:t>
            </a:r>
            <a:endParaRPr b="0" lang="en-US" sz="2800" spc="-1" strike="noStrike">
              <a:latin typeface="Arial"/>
            </a:endParaRPr>
          </a:p>
          <a:p>
            <a:pPr lvl="1" marL="864000" indent="-323640">
              <a:lnSpc>
                <a:spcPct val="100000"/>
              </a:lnSpc>
              <a:spcBef>
                <a:spcPts val="1134"/>
              </a:spcBef>
              <a:buClr>
                <a:srgbClr val="000000"/>
              </a:buClr>
              <a:buSzPct val="75000"/>
              <a:buFont typeface="Wingdings 2" charset="2"/>
              <a:buChar char=""/>
            </a:pPr>
            <a:r>
              <a:rPr b="0" lang="en-US" sz="2800" spc="-1" strike="noStrike">
                <a:solidFill>
                  <a:srgbClr val="000000"/>
                </a:solidFill>
                <a:latin typeface="Crimson"/>
                <a:ea typeface="DejaVu Sans"/>
              </a:rPr>
              <a:t>(*p).width = 10;</a:t>
            </a:r>
            <a:endParaRPr b="0" lang="en-US" sz="2800" spc="-1" strike="noStrike">
              <a:latin typeface="Arial"/>
            </a:endParaRPr>
          </a:p>
        </p:txBody>
      </p:sp>
      <p:sp>
        <p:nvSpPr>
          <p:cNvPr id="447"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050C6BD4-58F0-48CA-A832-1669DC8D9F44}"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Pointers: Arithmetic</a:t>
            </a:r>
            <a:endParaRPr b="0" lang="en-US" sz="3200" spc="-1" strike="noStrike">
              <a:latin typeface="Arial"/>
            </a:endParaRPr>
          </a:p>
        </p:txBody>
      </p:sp>
      <p:sp>
        <p:nvSpPr>
          <p:cNvPr id="449" name="CustomShape 2"/>
          <p:cNvSpPr/>
          <p:nvPr/>
        </p:nvSpPr>
        <p:spPr>
          <a:xfrm>
            <a:off x="838080" y="1459440"/>
            <a:ext cx="10514880" cy="4716720"/>
          </a:xfrm>
          <a:prstGeom prst="rect">
            <a:avLst/>
          </a:prstGeom>
          <a:noFill/>
          <a:ln w="0">
            <a:noFill/>
          </a:ln>
        </p:spPr>
        <p:style>
          <a:lnRef idx="0"/>
          <a:fillRef idx="0"/>
          <a:effectRef idx="0"/>
          <a:fontRef idx="minor"/>
        </p:style>
        <p:txBody>
          <a:bodyPr lIns="90000" rIns="90000" tIns="45000" bIns="45000">
            <a:noAutofit/>
          </a:bodyPr>
          <a:p>
            <a:pPr marL="228600" indent="-227880">
              <a:lnSpc>
                <a:spcPct val="150000"/>
              </a:lnSpc>
              <a:spcBef>
                <a:spcPts val="1001"/>
              </a:spcBef>
              <a:buClr>
                <a:srgbClr val="000000"/>
              </a:buClr>
              <a:buFont typeface="Arial"/>
              <a:buChar char="•"/>
            </a:pPr>
            <a:r>
              <a:rPr b="0" lang="en-US" sz="2800" spc="-1" strike="noStrike">
                <a:solidFill>
                  <a:srgbClr val="000000"/>
                </a:solidFill>
                <a:latin typeface="Crimson"/>
                <a:ea typeface="DejaVu Sans"/>
              </a:rPr>
              <a:t>When incrementing a pointer the address is changed with respect to the size of data type of  the pointer.</a:t>
            </a:r>
            <a:endParaRPr b="0" lang="en-US" sz="2800" spc="-1" strike="noStrike">
              <a:latin typeface="Arial"/>
            </a:endParaRPr>
          </a:p>
        </p:txBody>
      </p:sp>
      <p:sp>
        <p:nvSpPr>
          <p:cNvPr id="450" name="CustomShape 3"/>
          <p:cNvSpPr/>
          <p:nvPr/>
        </p:nvSpPr>
        <p:spPr>
          <a:xfrm>
            <a:off x="873720" y="3009600"/>
            <a:ext cx="6212520" cy="304380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int64_t val = 10;</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int64_t *p64 = &amp;val;</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printf(“p64:%x,%x\n”, p64, p64+1);</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int8_t *p8 = (int8_t *)(&amp;val);  </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printf(“p8: %x, %x\n”, p8, p8+1);</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return 0;</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p:txBody>
      </p:sp>
      <p:sp>
        <p:nvSpPr>
          <p:cNvPr id="451" name="CustomShape 4"/>
          <p:cNvSpPr/>
          <p:nvPr/>
        </p:nvSpPr>
        <p:spPr>
          <a:xfrm>
            <a:off x="7290000" y="3083400"/>
            <a:ext cx="3885840" cy="821520"/>
          </a:xfrm>
          <a:prstGeom prst="rect">
            <a:avLst/>
          </a:prstGeom>
          <a:noFill/>
          <a:ln w="0">
            <a:noFill/>
          </a:ln>
        </p:spPr>
        <p:style>
          <a:lnRef idx="0"/>
          <a:fillRef idx="0"/>
          <a:effectRef idx="0"/>
          <a:fontRef idx="minor"/>
        </p:style>
        <p:txBody>
          <a:bodyPr lIns="90000" rIns="90000" tIns="45000" bIns="45000">
            <a:noAutofit/>
          </a:bodyPr>
          <a:p>
            <a:pPr marL="216000" indent="-215640">
              <a:lnSpc>
                <a:spcPct val="100000"/>
              </a:lnSpc>
              <a:buClr>
                <a:srgbClr val="000000"/>
              </a:buClr>
              <a:buSzPct val="45000"/>
              <a:buFont typeface="Wingdings" charset="2"/>
              <a:buChar char=""/>
            </a:pPr>
            <a:r>
              <a:rPr b="0" lang="en-US" sz="2800" spc="-1" strike="noStrike">
                <a:solidFill>
                  <a:srgbClr val="000000"/>
                </a:solidFill>
                <a:latin typeface="Crimson"/>
                <a:ea typeface="DejaVu Sans"/>
              </a:rPr>
              <a:t>P8 moved 1 byte</a:t>
            </a:r>
            <a:endParaRPr b="0" lang="en-US" sz="2800" spc="-1" strike="noStrike">
              <a:latin typeface="Arial"/>
            </a:endParaRPr>
          </a:p>
          <a:p>
            <a:pPr marL="216000" indent="-215640">
              <a:lnSpc>
                <a:spcPct val="100000"/>
              </a:lnSpc>
              <a:buClr>
                <a:srgbClr val="000000"/>
              </a:buClr>
              <a:buSzPct val="45000"/>
              <a:buFont typeface="Wingdings" charset="2"/>
              <a:buChar char=""/>
            </a:pPr>
            <a:r>
              <a:rPr b="0" lang="en-US" sz="2800" spc="-1" strike="noStrike">
                <a:solidFill>
                  <a:srgbClr val="000000"/>
                </a:solidFill>
                <a:latin typeface="Crimson"/>
                <a:ea typeface="DejaVu Sans"/>
              </a:rPr>
              <a:t>P64 moved 8 bytes</a:t>
            </a:r>
            <a:endParaRPr b="0" lang="en-US" sz="2800" spc="-1" strike="noStrike">
              <a:latin typeface="Arial"/>
            </a:endParaRPr>
          </a:p>
        </p:txBody>
      </p:sp>
      <p:sp>
        <p:nvSpPr>
          <p:cNvPr id="452" name="CustomShape 5"/>
          <p:cNvSpPr/>
          <p:nvPr/>
        </p:nvSpPr>
        <p:spPr>
          <a:xfrm>
            <a:off x="7254000" y="4280760"/>
            <a:ext cx="4800240" cy="976680"/>
          </a:xfrm>
          <a:prstGeom prst="rect">
            <a:avLst/>
          </a:prstGeom>
          <a:solidFill>
            <a:srgbClr val="000000"/>
          </a:solidFill>
          <a:ln w="0">
            <a:noFill/>
          </a:ln>
        </p:spPr>
        <p:style>
          <a:lnRef idx="0"/>
          <a:fillRef idx="0"/>
          <a:effectRef idx="0"/>
          <a:fontRef idx="minor"/>
        </p:style>
        <p:txBody>
          <a:bodyPr lIns="90000" rIns="90000" tIns="45000" bIns="45000">
            <a:noAutofit/>
          </a:bodyPr>
          <a:p>
            <a:pPr>
              <a:lnSpc>
                <a:spcPct val="100000"/>
              </a:lnSpc>
            </a:pPr>
            <a:r>
              <a:rPr b="0" lang="en-US" sz="2000" spc="-1" strike="noStrike">
                <a:solidFill>
                  <a:srgbClr val="ffffff"/>
                </a:solidFill>
                <a:latin typeface="DejaVu Serif"/>
                <a:ea typeface="DejaVu Sans"/>
              </a:rPr>
              <a:t>p64, p64+1: 4a7d3c60, 4a7d3c68</a:t>
            </a:r>
            <a:endParaRPr b="0" lang="en-US" sz="2000" spc="-1" strike="noStrike">
              <a:latin typeface="Arial"/>
            </a:endParaRPr>
          </a:p>
          <a:p>
            <a:pPr>
              <a:lnSpc>
                <a:spcPct val="100000"/>
              </a:lnSpc>
            </a:pPr>
            <a:r>
              <a:rPr b="0" lang="en-US" sz="2000" spc="-1" strike="noStrike">
                <a:solidFill>
                  <a:srgbClr val="ffffff"/>
                </a:solidFill>
                <a:latin typeface="DejaVu Serif"/>
                <a:ea typeface="DejaVu Sans"/>
              </a:rPr>
              <a:t>p8,   p8+1:   4a7d3c60, 4a7d3c61</a:t>
            </a:r>
            <a:endParaRPr b="0" lang="en-US" sz="2000" spc="-1" strike="noStrike">
              <a:latin typeface="Arial"/>
            </a:endParaRPr>
          </a:p>
        </p:txBody>
      </p:sp>
      <p:sp>
        <p:nvSpPr>
          <p:cNvPr id="453" name="TextShape 6"/>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F318B51E-BFD3-4967-9768-A3CD8CAC6EF5}"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History</a:t>
            </a:r>
            <a:endParaRPr b="0" lang="en-US" sz="3200" spc="-1" strike="noStrike">
              <a:latin typeface="Arial"/>
            </a:endParaRPr>
          </a:p>
        </p:txBody>
      </p:sp>
      <p:sp>
        <p:nvSpPr>
          <p:cNvPr id="137" name="CustomShape 2"/>
          <p:cNvSpPr/>
          <p:nvPr/>
        </p:nvSpPr>
        <p:spPr>
          <a:xfrm>
            <a:off x="838080" y="1459440"/>
            <a:ext cx="7066800" cy="4716720"/>
          </a:xfrm>
          <a:prstGeom prst="rect">
            <a:avLst/>
          </a:prstGeom>
          <a:noFill/>
          <a:ln w="0">
            <a:noFill/>
          </a:ln>
        </p:spPr>
        <p:style>
          <a:lnRef idx="0"/>
          <a:fillRef idx="0"/>
          <a:effectRef idx="0"/>
          <a:fontRef idx="minor"/>
        </p:style>
        <p:txBody>
          <a:bodyPr lIns="90000" rIns="90000" tIns="45000" bIns="45000">
            <a:noAutofit/>
          </a:bodyPr>
          <a:p>
            <a:pPr marL="432000" indent="-323640">
              <a:lnSpc>
                <a:spcPct val="100000"/>
              </a:lnSpc>
              <a:spcBef>
                <a:spcPts val="1417"/>
              </a:spcBef>
              <a:buClr>
                <a:srgbClr val="000000"/>
              </a:buClr>
              <a:buSzPct val="45000"/>
              <a:buFont typeface="Wingdings" charset="2"/>
              <a:buChar char=""/>
            </a:pPr>
            <a:r>
              <a:rPr b="0" lang="en-US" sz="2800" spc="-1" strike="noStrike">
                <a:solidFill>
                  <a:srgbClr val="000000"/>
                </a:solidFill>
                <a:latin typeface="Crimson"/>
                <a:ea typeface="DejaVu Sans"/>
              </a:rPr>
              <a:t>C was influenced by B programming language.</a:t>
            </a:r>
            <a:endParaRPr b="0" lang="en-US" sz="28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2800" spc="-1" strike="noStrike">
                <a:solidFill>
                  <a:srgbClr val="000000"/>
                </a:solidFill>
                <a:latin typeface="Crimson"/>
                <a:ea typeface="DejaVu Sans"/>
              </a:rPr>
              <a:t>B programming language was the developed by Ken Thompson</a:t>
            </a:r>
            <a:endParaRPr b="0" lang="en-US" sz="2800" spc="-1" strike="noStrike">
              <a:latin typeface="Arial"/>
            </a:endParaRPr>
          </a:p>
        </p:txBody>
      </p:sp>
      <p:pic>
        <p:nvPicPr>
          <p:cNvPr id="138" name="Picture 183" descr=""/>
          <p:cNvPicPr/>
          <p:nvPr/>
        </p:nvPicPr>
        <p:blipFill>
          <a:blip r:embed="rId1"/>
          <a:stretch/>
        </p:blipFill>
        <p:spPr>
          <a:xfrm>
            <a:off x="7977240" y="1741320"/>
            <a:ext cx="3416400" cy="4263120"/>
          </a:xfrm>
          <a:prstGeom prst="rect">
            <a:avLst/>
          </a:prstGeom>
          <a:ln w="0">
            <a:noFill/>
          </a:ln>
        </p:spPr>
      </p:pic>
      <p:sp>
        <p:nvSpPr>
          <p:cNvPr id="139" name="CustomShape 3"/>
          <p:cNvSpPr/>
          <p:nvPr/>
        </p:nvSpPr>
        <p:spPr>
          <a:xfrm>
            <a:off x="8458200" y="1284120"/>
            <a:ext cx="2057040" cy="4568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2000" spc="-1" strike="noStrike">
                <a:solidFill>
                  <a:srgbClr val="000000"/>
                </a:solidFill>
                <a:latin typeface="Crimson"/>
                <a:ea typeface="DejaVu Sans"/>
              </a:rPr>
              <a:t>Code written in B</a:t>
            </a:r>
            <a:endParaRPr b="0" lang="en-US" sz="2000" spc="-1" strike="noStrike">
              <a:latin typeface="Arial"/>
            </a:endParaRPr>
          </a:p>
        </p:txBody>
      </p:sp>
      <p:pic>
        <p:nvPicPr>
          <p:cNvPr id="140" name="Picture 185" descr=""/>
          <p:cNvPicPr/>
          <p:nvPr/>
        </p:nvPicPr>
        <p:blipFill>
          <a:blip r:embed="rId2"/>
          <a:stretch/>
        </p:blipFill>
        <p:spPr>
          <a:xfrm>
            <a:off x="1558080" y="3250800"/>
            <a:ext cx="2367000" cy="1972440"/>
          </a:xfrm>
          <a:prstGeom prst="rect">
            <a:avLst/>
          </a:prstGeom>
          <a:ln w="0">
            <a:noFill/>
          </a:ln>
        </p:spPr>
      </p:pic>
      <p:sp>
        <p:nvSpPr>
          <p:cNvPr id="141" name="CustomShape 4"/>
          <p:cNvSpPr/>
          <p:nvPr/>
        </p:nvSpPr>
        <p:spPr>
          <a:xfrm>
            <a:off x="1701000" y="5486400"/>
            <a:ext cx="2057040" cy="426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i="1" lang="en-US" sz="2400" spc="-1" strike="noStrike">
                <a:solidFill>
                  <a:srgbClr val="000000"/>
                </a:solidFill>
                <a:latin typeface="Crimson"/>
                <a:ea typeface="DejaVu Sans"/>
              </a:rPr>
              <a:t>Ken Thompson</a:t>
            </a:r>
            <a:endParaRPr b="0" lang="en-US" sz="2400" spc="-1" strike="noStrike">
              <a:latin typeface="Arial"/>
            </a:endParaRPr>
          </a:p>
        </p:txBody>
      </p:sp>
      <p:sp>
        <p:nvSpPr>
          <p:cNvPr id="142" name="TextShape 5"/>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41670E1A-06DE-4ED9-8FC5-91F704DB84D1}"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Pointers: sizeof()</a:t>
            </a:r>
            <a:endParaRPr b="0" lang="en-US" sz="3200" spc="-1" strike="noStrike">
              <a:latin typeface="Arial"/>
            </a:endParaRPr>
          </a:p>
        </p:txBody>
      </p:sp>
      <p:sp>
        <p:nvSpPr>
          <p:cNvPr id="455" name="CustomShape 2"/>
          <p:cNvSpPr/>
          <p:nvPr/>
        </p:nvSpPr>
        <p:spPr>
          <a:xfrm>
            <a:off x="838080" y="1459440"/>
            <a:ext cx="10514880" cy="4716720"/>
          </a:xfrm>
          <a:prstGeom prst="rect">
            <a:avLst/>
          </a:prstGeom>
          <a:noFill/>
          <a:ln w="0">
            <a:noFill/>
          </a:ln>
        </p:spPr>
        <p:style>
          <a:lnRef idx="0"/>
          <a:fillRef idx="0"/>
          <a:effectRef idx="0"/>
          <a:fontRef idx="minor"/>
        </p:style>
        <p:txBody>
          <a:bodyPr lIns="90000" rIns="90000" tIns="45000" bIns="45000">
            <a:noAutofit/>
          </a:bodyPr>
          <a:p>
            <a:pPr marL="432000" indent="-323640">
              <a:lnSpc>
                <a:spcPct val="150000"/>
              </a:lnSpc>
              <a:spcBef>
                <a:spcPts val="1001"/>
              </a:spcBef>
              <a:buClr>
                <a:srgbClr val="000000"/>
              </a:buClr>
              <a:buSzPct val="45000"/>
              <a:buFont typeface="Wingdings" charset="2"/>
              <a:buChar char=""/>
            </a:pPr>
            <a:r>
              <a:rPr b="0" lang="en-US" sz="2800" spc="-1" strike="noStrike">
                <a:solidFill>
                  <a:srgbClr val="000000"/>
                </a:solidFill>
                <a:latin typeface="Crimson"/>
                <a:ea typeface="DejaVu Sans"/>
              </a:rPr>
              <a:t>Size of  an pointer is the address size:</a:t>
            </a:r>
            <a:endParaRPr b="0" lang="en-US" sz="28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solidFill>
                  <a:srgbClr val="000000"/>
                </a:solidFill>
                <a:latin typeface="Crimson"/>
                <a:ea typeface="DejaVu Sans"/>
              </a:rPr>
              <a:t>On a 32 bit system sizeof(*p) == 4</a:t>
            </a:r>
            <a:endParaRPr b="0" lang="en-US" sz="28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solidFill>
                  <a:srgbClr val="000000"/>
                </a:solidFill>
                <a:latin typeface="Crimson"/>
                <a:ea typeface="DejaVu Sans"/>
              </a:rPr>
              <a:t>On a 64 bit system sizeof(*p) == 8</a:t>
            </a:r>
            <a:endParaRPr b="0" lang="en-US" sz="2800" spc="-1" strike="noStrike">
              <a:latin typeface="Arial"/>
            </a:endParaRPr>
          </a:p>
        </p:txBody>
      </p:sp>
      <p:sp>
        <p:nvSpPr>
          <p:cNvPr id="456"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ED05D4BD-1288-40D9-9CD9-0D8F8879EAB7}"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CustomShape 1"/>
          <p:cNvSpPr/>
          <p:nvPr/>
        </p:nvSpPr>
        <p:spPr>
          <a:xfrm>
            <a:off x="1600200" y="1817640"/>
            <a:ext cx="9372240" cy="708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Crimson"/>
                <a:ea typeface="DejaVu Sans"/>
              </a:rPr>
              <a:t>Memory Allocation</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Memory Allocation</a:t>
            </a:r>
            <a:endParaRPr b="0" lang="en-US" sz="3200" spc="-1" strike="noStrike">
              <a:latin typeface="Arial"/>
            </a:endParaRPr>
          </a:p>
        </p:txBody>
      </p:sp>
      <p:sp>
        <p:nvSpPr>
          <p:cNvPr id="459" name="CustomShape 2"/>
          <p:cNvSpPr/>
          <p:nvPr/>
        </p:nvSpPr>
        <p:spPr>
          <a:xfrm>
            <a:off x="838080" y="1459440"/>
            <a:ext cx="10514880" cy="4716720"/>
          </a:xfrm>
          <a:prstGeom prst="rect">
            <a:avLst/>
          </a:prstGeom>
          <a:noFill/>
          <a:ln w="0">
            <a:noFill/>
          </a:ln>
        </p:spPr>
        <p:style>
          <a:lnRef idx="0"/>
          <a:fillRef idx="0"/>
          <a:effectRef idx="0"/>
          <a:fontRef idx="minor"/>
        </p:style>
        <p:txBody>
          <a:bodyPr lIns="90000" rIns="90000" tIns="45000" bIns="45000">
            <a:noAutofit/>
          </a:bodyPr>
          <a:p>
            <a:pPr marL="228600" indent="-227880">
              <a:lnSpc>
                <a:spcPct val="150000"/>
              </a:lnSpc>
              <a:spcBef>
                <a:spcPts val="1001"/>
              </a:spcBef>
              <a:buClr>
                <a:srgbClr val="000000"/>
              </a:buClr>
              <a:buFont typeface="Arial"/>
              <a:buChar char="•"/>
            </a:pPr>
            <a:r>
              <a:rPr b="0" lang="en-US" sz="2800" spc="-1" strike="noStrike">
                <a:solidFill>
                  <a:srgbClr val="000000"/>
                </a:solidFill>
                <a:latin typeface="Crimson"/>
                <a:ea typeface="DejaVu Sans"/>
              </a:rPr>
              <a:t>Local variables are allocated from stack memory.</a:t>
            </a:r>
            <a:endParaRPr b="0" lang="en-US" sz="28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solidFill>
                  <a:srgbClr val="000000"/>
                </a:solidFill>
                <a:latin typeface="Crimson"/>
                <a:ea typeface="DejaVu Sans"/>
              </a:rPr>
              <a:t>Local variables are freed when they are out of scope (for example function return)</a:t>
            </a:r>
            <a:endParaRPr b="0" lang="en-US" sz="2800" spc="-1" strike="noStrike">
              <a:latin typeface="Arial"/>
            </a:endParaRPr>
          </a:p>
          <a:p>
            <a:pPr marL="228600" indent="-227880">
              <a:lnSpc>
                <a:spcPct val="150000"/>
              </a:lnSpc>
              <a:spcBef>
                <a:spcPts val="1001"/>
              </a:spcBef>
              <a:buClr>
                <a:srgbClr val="000000"/>
              </a:buClr>
              <a:buFont typeface="Arial"/>
              <a:buChar char="•"/>
            </a:pPr>
            <a:r>
              <a:rPr b="0" lang="en-US" sz="2800" spc="-1" strike="noStrike">
                <a:solidFill>
                  <a:srgbClr val="000000"/>
                </a:solidFill>
                <a:latin typeface="Crimson"/>
                <a:ea typeface="DejaVu Sans"/>
              </a:rPr>
              <a:t>Allocating memory with `malloc` or `calloc` uses heap memory.</a:t>
            </a:r>
            <a:endParaRPr b="0" lang="en-US" sz="2800" spc="-1" strike="noStrike">
              <a:latin typeface="Arial"/>
            </a:endParaRPr>
          </a:p>
          <a:p>
            <a:pPr lvl="1" marL="864000" indent="-323640">
              <a:lnSpc>
                <a:spcPct val="100000"/>
              </a:lnSpc>
              <a:spcBef>
                <a:spcPts val="1134"/>
              </a:spcBef>
              <a:buClr>
                <a:srgbClr val="000000"/>
              </a:buClr>
              <a:buSzPct val="75000"/>
              <a:buFont typeface="Symbol"/>
              <a:buChar char=""/>
            </a:pPr>
            <a:r>
              <a:rPr b="0" lang="en-US" sz="2800" spc="-1" strike="noStrike">
                <a:solidFill>
                  <a:srgbClr val="000000"/>
                </a:solidFill>
                <a:latin typeface="Crimson"/>
                <a:ea typeface="DejaVu Sans"/>
              </a:rPr>
              <a:t>Memory should be explicitly freed using `free` function.</a:t>
            </a:r>
            <a:endParaRPr b="0" lang="en-US" sz="2800" spc="-1" strike="noStrike">
              <a:latin typeface="Arial"/>
            </a:endParaRPr>
          </a:p>
        </p:txBody>
      </p:sp>
      <p:sp>
        <p:nvSpPr>
          <p:cNvPr id="460"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E32A7DFE-0C4E-4240-9DC6-5CD2FC041B51}"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Memory Allocation</a:t>
            </a:r>
            <a:endParaRPr b="0" lang="en-US" sz="3200" spc="-1" strike="noStrike">
              <a:latin typeface="Arial"/>
            </a:endParaRPr>
          </a:p>
        </p:txBody>
      </p:sp>
      <p:sp>
        <p:nvSpPr>
          <p:cNvPr id="462"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2000" spc="-1" strike="noStrike">
                <a:solidFill>
                  <a:srgbClr val="8d1d75"/>
                </a:solidFill>
                <a:latin typeface="FreeMono"/>
                <a:ea typeface="DejaVu Sans"/>
              </a:rPr>
              <a:t>#include</a:t>
            </a:r>
            <a:r>
              <a:rPr b="1" lang="en-US" sz="2000" spc="-1" strike="noStrike">
                <a:solidFill>
                  <a:srgbClr val="000000"/>
                </a:solidFill>
                <a:latin typeface="FreeMono"/>
                <a:ea typeface="DejaVu Sans"/>
              </a:rPr>
              <a:t> &lt;stdio.h&gt;</a:t>
            </a:r>
            <a:endParaRPr b="0" lang="en-US" sz="2000" spc="-1" strike="noStrike">
              <a:latin typeface="Arial"/>
            </a:endParaRPr>
          </a:p>
          <a:p>
            <a:pPr marL="182880">
              <a:lnSpc>
                <a:spcPct val="100000"/>
              </a:lnSpc>
            </a:pPr>
            <a:r>
              <a:rPr b="1" lang="en-US" sz="2000" spc="-1" strike="noStrike">
                <a:solidFill>
                  <a:srgbClr val="158466"/>
                </a:solidFill>
                <a:latin typeface="FreeMono"/>
                <a:ea typeface="DejaVu Sans"/>
              </a:rPr>
              <a:t>struct</a:t>
            </a:r>
            <a:r>
              <a:rPr b="1" lang="en-US" sz="2000" spc="-1" strike="noStrike">
                <a:solidFill>
                  <a:srgbClr val="000000"/>
                </a:solidFill>
                <a:latin typeface="FreeMono"/>
                <a:ea typeface="DejaVu Sans"/>
              </a:rPr>
              <a:t> rectangle { </a:t>
            </a:r>
            <a:r>
              <a:rPr b="1" lang="en-US" sz="2000" spc="-1" strike="noStrike">
                <a:solidFill>
                  <a:srgbClr val="2a6099"/>
                </a:solidFill>
                <a:latin typeface="FreeMono"/>
                <a:ea typeface="DejaVu Sans"/>
              </a:rPr>
              <a:t>int</a:t>
            </a:r>
            <a:r>
              <a:rPr b="1" lang="en-US" sz="2000" spc="-1" strike="noStrike">
                <a:solidFill>
                  <a:srgbClr val="000000"/>
                </a:solidFill>
                <a:latin typeface="FreeMono"/>
                <a:ea typeface="DejaVu Sans"/>
              </a:rPr>
              <a:t> width; </a:t>
            </a:r>
            <a:r>
              <a:rPr b="1" lang="en-US" sz="2000" spc="-1" strike="noStrike">
                <a:solidFill>
                  <a:srgbClr val="2a6099"/>
                </a:solidFill>
                <a:latin typeface="FreeMono"/>
                <a:ea typeface="DejaVu Sans"/>
              </a:rPr>
              <a:t>int</a:t>
            </a:r>
            <a:r>
              <a:rPr b="1" lang="en-US" sz="2000" spc="-1" strike="noStrike">
                <a:solidFill>
                  <a:srgbClr val="000000"/>
                </a:solidFill>
                <a:latin typeface="FreeMono"/>
                <a:ea typeface="DejaVu Sans"/>
              </a:rPr>
              <a:t> height; point_t top_left;};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158466"/>
                </a:solidFill>
                <a:latin typeface="FreeMono"/>
                <a:ea typeface="DejaVu Sans"/>
              </a:rPr>
              <a:t>struct</a:t>
            </a:r>
            <a:r>
              <a:rPr b="1" lang="en-US" sz="2000" spc="-1" strike="noStrike">
                <a:solidFill>
                  <a:srgbClr val="000000"/>
                </a:solidFill>
                <a:latin typeface="FreeMono"/>
                <a:ea typeface="DejaVu Sans"/>
              </a:rPr>
              <a:t> rectangle new_rect(int w, int h) {</a:t>
            </a:r>
            <a:endParaRPr b="0" lang="en-US" sz="2000" spc="-1" strike="noStrike">
              <a:latin typeface="Arial"/>
            </a:endParaRPr>
          </a:p>
          <a:p>
            <a:pPr marL="182880">
              <a:lnSpc>
                <a:spcPct val="100000"/>
              </a:lnSpc>
            </a:pPr>
            <a:r>
              <a:rPr b="1" lang="en-US" sz="2000" spc="-1" strike="noStrike">
                <a:solidFill>
                  <a:srgbClr val="000000"/>
                </a:solidFill>
                <a:latin typeface="FreeMono"/>
                <a:ea typeface="Droid Sans Fallback"/>
              </a:rPr>
              <a:t>    </a:t>
            </a:r>
            <a:r>
              <a:rPr b="1" lang="en-US" sz="2000" spc="-1" strike="noStrike">
                <a:solidFill>
                  <a:srgbClr val="158466"/>
                </a:solidFill>
                <a:latin typeface="FreeMono"/>
                <a:ea typeface="Droid Sans Fallback"/>
              </a:rPr>
              <a:t>struct</a:t>
            </a:r>
            <a:r>
              <a:rPr b="1" lang="en-US" sz="2000" spc="-1" strike="noStrike">
                <a:solidFill>
                  <a:srgbClr val="000000"/>
                </a:solidFill>
                <a:latin typeface="FreeMono"/>
                <a:ea typeface="Droid Sans Fallback"/>
              </a:rPr>
              <a:t> rectangle rect</a:t>
            </a: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rect.width = w;</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rect.hight = h;</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return rect; </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3465a4"/>
                </a:solidFill>
                <a:latin typeface="FreeMono"/>
                <a:ea typeface="DejaVu Sans"/>
              </a:rPr>
              <a:t>int</a:t>
            </a:r>
            <a:r>
              <a:rPr b="1" lang="en-US" sz="2000" spc="-1" strike="noStrike">
                <a:solidFill>
                  <a:srgbClr val="000000"/>
                </a:solidFill>
                <a:latin typeface="FreeMono"/>
                <a:ea typeface="DejaVu Sans"/>
              </a:rPr>
              <a:t> main(</a:t>
            </a:r>
            <a:r>
              <a:rPr b="1" lang="en-US" sz="2000" spc="-1" strike="noStrike">
                <a:solidFill>
                  <a:srgbClr val="2a6099"/>
                </a:solidFill>
                <a:latin typeface="FreeMono"/>
                <a:ea typeface="DejaVu Sans"/>
              </a:rPr>
              <a:t>int</a:t>
            </a:r>
            <a:r>
              <a:rPr b="1" lang="en-US" sz="2000" spc="-1" strike="noStrike">
                <a:solidFill>
                  <a:srgbClr val="000000"/>
                </a:solidFill>
                <a:latin typeface="FreeMono"/>
                <a:ea typeface="DejaVu Sans"/>
              </a:rPr>
              <a:t> argc, </a:t>
            </a:r>
            <a:r>
              <a:rPr b="1" lang="en-US" sz="2000" spc="-1" strike="noStrike">
                <a:solidFill>
                  <a:srgbClr val="2a6099"/>
                </a:solidFill>
                <a:latin typeface="FreeMono"/>
                <a:ea typeface="DejaVu Sans"/>
              </a:rPr>
              <a:t>char</a:t>
            </a:r>
            <a:r>
              <a:rPr b="1" lang="en-US" sz="2000" spc="-1" strike="noStrike">
                <a:solidFill>
                  <a:srgbClr val="000000"/>
                </a:solidFill>
                <a:latin typeface="FreeMono"/>
                <a:ea typeface="DejaVu Sans"/>
              </a:rPr>
              <a:t> *argv[])</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158466"/>
                </a:solidFill>
                <a:latin typeface="FreeMono"/>
                <a:ea typeface="DejaVu Sans"/>
              </a:rPr>
              <a:t>struct</a:t>
            </a:r>
            <a:r>
              <a:rPr b="1" lang="en-US" sz="2000" spc="-1" strike="noStrike">
                <a:solidFill>
                  <a:srgbClr val="000000"/>
                </a:solidFill>
                <a:latin typeface="FreeMono"/>
                <a:ea typeface="DejaVu Sans"/>
              </a:rPr>
              <a:t> rectangle rect = new_rect(10, 5);</a:t>
            </a:r>
            <a:endParaRPr b="0" lang="en-US" sz="2000" spc="-1" strike="noStrike">
              <a:latin typeface="Arial"/>
            </a:endParaRPr>
          </a:p>
          <a:p>
            <a:pPr marL="182880">
              <a:lnSpc>
                <a:spcPct val="100000"/>
              </a:lnSpc>
            </a:pPr>
            <a:r>
              <a:rPr b="1" lang="en-US" sz="2000" spc="-1" strike="noStrike">
                <a:solidFill>
                  <a:srgbClr val="158466"/>
                </a:solidFill>
                <a:latin typeface="FreeMono"/>
                <a:ea typeface="DejaVu Sans"/>
              </a:rPr>
              <a:t>   </a:t>
            </a:r>
            <a:r>
              <a:rPr b="1" lang="en-US" sz="2000" spc="-1" strike="noStrike">
                <a:solidFill>
                  <a:srgbClr val="158466"/>
                </a:solidFill>
                <a:latin typeface="FreeMono"/>
                <a:ea typeface="DejaVu Sans"/>
              </a:rPr>
              <a:t>// do some processing</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free(rect);</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return 0;</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p:txBody>
      </p:sp>
      <p:sp>
        <p:nvSpPr>
          <p:cNvPr id="463" name="CustomShape 3"/>
          <p:cNvSpPr/>
          <p:nvPr/>
        </p:nvSpPr>
        <p:spPr>
          <a:xfrm>
            <a:off x="6333120" y="3581280"/>
            <a:ext cx="4944240" cy="912600"/>
          </a:xfrm>
          <a:prstGeom prst="rect">
            <a:avLst/>
          </a:prstGeom>
          <a:solidFill>
            <a:srgbClr val="ffff00"/>
          </a:solidFill>
          <a:ln w="54720">
            <a:solidFill>
              <a:srgbClr val="000000"/>
            </a:solidFill>
            <a:prstDash val="sysDot"/>
            <a:round/>
          </a:ln>
        </p:spPr>
        <p:style>
          <a:lnRef idx="0"/>
          <a:fillRef idx="0"/>
          <a:effectRef idx="0"/>
          <a:fontRef idx="minor"/>
        </p:style>
        <p:txBody>
          <a:bodyPr lIns="117360" rIns="117360" tIns="72360" bIns="72360">
            <a:noAutofit/>
          </a:bodyPr>
          <a:p>
            <a:pPr marL="146160">
              <a:lnSpc>
                <a:spcPct val="100000"/>
              </a:lnSpc>
            </a:pPr>
            <a:r>
              <a:rPr b="1" lang="en-US" sz="1800" spc="-1" strike="noStrike">
                <a:solidFill>
                  <a:srgbClr val="ff0000"/>
                </a:solidFill>
                <a:latin typeface="Arial"/>
                <a:ea typeface="DejaVu Sans"/>
              </a:rPr>
              <a:t>Danger:</a:t>
            </a:r>
            <a:br/>
            <a:r>
              <a:rPr b="0" lang="en-US" sz="1800" spc="-1" strike="noStrike">
                <a:solidFill>
                  <a:srgbClr val="000000"/>
                </a:solidFill>
                <a:latin typeface="Arial"/>
                <a:ea typeface="DejaVu Sans"/>
              </a:rPr>
              <a:t>    On return the rect data structure is copied. </a:t>
            </a:r>
            <a:endParaRPr b="0" lang="en-US" sz="1800" spc="-1" strike="noStrike">
              <a:latin typeface="Arial"/>
            </a:endParaRPr>
          </a:p>
        </p:txBody>
      </p:sp>
      <p:sp>
        <p:nvSpPr>
          <p:cNvPr id="464" name="Line 4"/>
          <p:cNvSpPr/>
          <p:nvPr/>
        </p:nvSpPr>
        <p:spPr>
          <a:xfrm flipH="1" flipV="1">
            <a:off x="3733560" y="3720960"/>
            <a:ext cx="2599200" cy="4320"/>
          </a:xfrm>
          <a:prstGeom prst="line">
            <a:avLst/>
          </a:prstGeom>
          <a:ln w="57240">
            <a:solidFill>
              <a:srgbClr val="3465a4"/>
            </a:solidFill>
            <a:round/>
            <a:tailEnd len="med" type="triangle" w="med"/>
          </a:ln>
        </p:spPr>
        <p:style>
          <a:lnRef idx="0"/>
          <a:fillRef idx="0"/>
          <a:effectRef idx="0"/>
          <a:fontRef idx="minor"/>
        </p:style>
      </p:sp>
      <p:sp>
        <p:nvSpPr>
          <p:cNvPr id="465" name="Line 5"/>
          <p:cNvSpPr/>
          <p:nvPr/>
        </p:nvSpPr>
        <p:spPr>
          <a:xfrm flipH="1">
            <a:off x="5033160" y="3723480"/>
            <a:ext cx="1314000" cy="1229400"/>
          </a:xfrm>
          <a:prstGeom prst="line">
            <a:avLst/>
          </a:prstGeom>
          <a:ln w="57240">
            <a:solidFill>
              <a:srgbClr val="3465a4"/>
            </a:solidFill>
            <a:round/>
            <a:tailEnd len="med" type="triangle" w="med"/>
          </a:ln>
        </p:spPr>
        <p:style>
          <a:lnRef idx="0"/>
          <a:fillRef idx="0"/>
          <a:effectRef idx="0"/>
          <a:fontRef idx="minor"/>
        </p:style>
      </p:sp>
      <p:sp>
        <p:nvSpPr>
          <p:cNvPr id="466" name="TextShape 6"/>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506428D0-96DB-4FFF-8299-3FB533945F7D}"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Memory Allocation</a:t>
            </a:r>
            <a:endParaRPr b="0" lang="en-US" sz="3200" spc="-1" strike="noStrike">
              <a:latin typeface="Arial"/>
            </a:endParaRPr>
          </a:p>
        </p:txBody>
      </p:sp>
      <p:sp>
        <p:nvSpPr>
          <p:cNvPr id="468"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1800" spc="-1" strike="noStrike">
                <a:solidFill>
                  <a:srgbClr val="8d1d75"/>
                </a:solidFill>
                <a:latin typeface="FreeMono"/>
                <a:ea typeface="DejaVu Sans"/>
              </a:rPr>
              <a:t>#include</a:t>
            </a:r>
            <a:r>
              <a:rPr b="1" lang="en-US" sz="1800" spc="-1" strike="noStrike">
                <a:solidFill>
                  <a:srgbClr val="000000"/>
                </a:solidFill>
                <a:latin typeface="FreeMono"/>
                <a:ea typeface="DejaVu Sans"/>
              </a:rPr>
              <a:t> &lt;stdio.h&gt;</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158466"/>
                </a:solidFill>
                <a:latin typeface="FreeMono"/>
                <a:ea typeface="DejaVu Sans"/>
              </a:rPr>
              <a:t>struct</a:t>
            </a:r>
            <a:r>
              <a:rPr b="1" lang="en-US" sz="1800" spc="-1" strike="noStrike">
                <a:solidFill>
                  <a:srgbClr val="000000"/>
                </a:solidFill>
                <a:latin typeface="FreeMono"/>
                <a:ea typeface="DejaVu Sans"/>
              </a:rPr>
              <a:t> rectangle { </a:t>
            </a:r>
            <a:r>
              <a:rPr b="1" lang="en-US" sz="1800" spc="-1" strike="noStrike">
                <a:solidFill>
                  <a:srgbClr val="2a6099"/>
                </a:solidFill>
                <a:latin typeface="FreeMono"/>
                <a:ea typeface="DejaVu Sans"/>
              </a:rPr>
              <a:t>int</a:t>
            </a:r>
            <a:r>
              <a:rPr b="1" lang="en-US" sz="1800" spc="-1" strike="noStrike">
                <a:solidFill>
                  <a:srgbClr val="000000"/>
                </a:solidFill>
                <a:latin typeface="FreeMono"/>
                <a:ea typeface="DejaVu Sans"/>
              </a:rPr>
              <a:t> width; </a:t>
            </a:r>
            <a:r>
              <a:rPr b="1" lang="en-US" sz="1800" spc="-1" strike="noStrike">
                <a:solidFill>
                  <a:srgbClr val="2a6099"/>
                </a:solidFill>
                <a:latin typeface="FreeMono"/>
                <a:ea typeface="DejaVu Sans"/>
              </a:rPr>
              <a:t>int</a:t>
            </a:r>
            <a:r>
              <a:rPr b="1" lang="en-US" sz="1800" spc="-1" strike="noStrike">
                <a:solidFill>
                  <a:srgbClr val="000000"/>
                </a:solidFill>
                <a:latin typeface="FreeMono"/>
                <a:ea typeface="DejaVu Sans"/>
              </a:rPr>
              <a:t> height; point_t top_left;};</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158466"/>
                </a:solidFill>
                <a:latin typeface="FreeMono"/>
                <a:ea typeface="DejaVu Sans"/>
              </a:rPr>
              <a:t>struct</a:t>
            </a:r>
            <a:r>
              <a:rPr b="1" lang="en-US" sz="1800" spc="-1" strike="noStrike">
                <a:solidFill>
                  <a:srgbClr val="000000"/>
                </a:solidFill>
                <a:latin typeface="FreeMono"/>
                <a:ea typeface="DejaVu Sans"/>
              </a:rPr>
              <a:t> rectangle </a:t>
            </a:r>
            <a:r>
              <a:rPr b="1" lang="en-US" sz="1800" spc="-1" strike="noStrike">
                <a:solidFill>
                  <a:srgbClr val="000000"/>
                </a:solidFill>
                <a:highlight>
                  <a:srgbClr val="ffff00"/>
                </a:highlight>
                <a:latin typeface="FreeMono"/>
                <a:ea typeface="DejaVu Sans"/>
              </a:rPr>
              <a:t>*new_rect(int w, int h) {</a:t>
            </a:r>
            <a:endParaRPr b="0" lang="en-US" sz="1800" spc="-1" strike="noStrike">
              <a:latin typeface="Arial"/>
            </a:endParaRPr>
          </a:p>
          <a:p>
            <a:pPr marL="182880">
              <a:lnSpc>
                <a:spcPct val="100000"/>
              </a:lnSpc>
            </a:pPr>
            <a:r>
              <a:rPr b="1" lang="en-US" sz="1800" spc="-1" strike="noStrike">
                <a:solidFill>
                  <a:srgbClr val="000000"/>
                </a:solidFill>
                <a:latin typeface="FreeMono"/>
                <a:ea typeface="Droid Sans Fallback"/>
              </a:rPr>
              <a:t>    </a:t>
            </a:r>
            <a:r>
              <a:rPr b="1" lang="en-US" sz="1800" spc="-1" strike="noStrike">
                <a:solidFill>
                  <a:srgbClr val="158466"/>
                </a:solidFill>
                <a:latin typeface="FreeMono"/>
                <a:ea typeface="Droid Sans Fallback"/>
              </a:rPr>
              <a:t>struct</a:t>
            </a:r>
            <a:r>
              <a:rPr b="1" lang="en-US" sz="1800" spc="-1" strike="noStrike">
                <a:solidFill>
                  <a:srgbClr val="000000"/>
                </a:solidFill>
                <a:latin typeface="FreeMono"/>
                <a:ea typeface="Droid Sans Fallback"/>
              </a:rPr>
              <a:t> rectangle rect</a:t>
            </a:r>
            <a:r>
              <a:rPr b="1" lang="en-US" sz="1800" spc="-1" strike="noStrike">
                <a:solidFill>
                  <a:srgbClr val="000000"/>
                </a:solidFill>
                <a:latin typeface="FreeMono"/>
                <a:ea typeface="DejaVu Sans"/>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DejaVu Sans"/>
              </a:rPr>
              <a:t>    </a:t>
            </a:r>
            <a:r>
              <a:rPr b="1" lang="en-US" sz="1800" spc="-1" strike="noStrike">
                <a:solidFill>
                  <a:srgbClr val="000000"/>
                </a:solidFill>
                <a:latin typeface="FreeMono"/>
                <a:ea typeface="DejaVu Sans"/>
              </a:rPr>
              <a:t>rect.width = w;</a:t>
            </a:r>
            <a:endParaRPr b="0" lang="en-US" sz="1800" spc="-1" strike="noStrike">
              <a:latin typeface="Arial"/>
            </a:endParaRPr>
          </a:p>
          <a:p>
            <a:pPr marL="182880">
              <a:lnSpc>
                <a:spcPct val="100000"/>
              </a:lnSpc>
            </a:pPr>
            <a:r>
              <a:rPr b="1" lang="en-US" sz="1800" spc="-1" strike="noStrike">
                <a:solidFill>
                  <a:srgbClr val="000000"/>
                </a:solidFill>
                <a:latin typeface="FreeMono"/>
                <a:ea typeface="DejaVu Sans"/>
              </a:rPr>
              <a:t>    </a:t>
            </a:r>
            <a:r>
              <a:rPr b="1" lang="en-US" sz="1800" spc="-1" strike="noStrike">
                <a:solidFill>
                  <a:srgbClr val="000000"/>
                </a:solidFill>
                <a:latin typeface="FreeMono"/>
                <a:ea typeface="DejaVu Sans"/>
              </a:rPr>
              <a:t>rect.hight = h;</a:t>
            </a:r>
            <a:endParaRPr b="0" lang="en-US" sz="1800" spc="-1" strike="noStrike">
              <a:latin typeface="Arial"/>
            </a:endParaRPr>
          </a:p>
          <a:p>
            <a:pPr marL="182880">
              <a:lnSpc>
                <a:spcPct val="100000"/>
              </a:lnSpc>
            </a:pPr>
            <a:r>
              <a:rPr b="1" lang="en-US" sz="1800" spc="-1" strike="noStrike">
                <a:solidFill>
                  <a:srgbClr val="000000"/>
                </a:solidFill>
                <a:highlight>
                  <a:srgbClr val="ffff00"/>
                </a:highlight>
                <a:latin typeface="FreeMono"/>
                <a:ea typeface="DejaVu Sans"/>
              </a:rPr>
              <a:t>    </a:t>
            </a:r>
            <a:r>
              <a:rPr b="1" lang="en-US" sz="1800" spc="-1" strike="noStrike">
                <a:solidFill>
                  <a:srgbClr val="000000"/>
                </a:solidFill>
                <a:highlight>
                  <a:srgbClr val="ffff00"/>
                </a:highlight>
                <a:latin typeface="FreeMono"/>
                <a:ea typeface="DejaVu Sans"/>
              </a:rPr>
              <a:t>return &amp;rect; </a:t>
            </a:r>
            <a:endParaRPr b="0" lang="en-US" sz="1800" spc="-1" strike="noStrike">
              <a:latin typeface="Arial"/>
            </a:endParaRPr>
          </a:p>
          <a:p>
            <a:pPr marL="182880">
              <a:lnSpc>
                <a:spcPct val="100000"/>
              </a:lnSpc>
            </a:pPr>
            <a:r>
              <a:rPr b="1" lang="en-US" sz="1800" spc="-1" strike="noStrike">
                <a:solidFill>
                  <a:srgbClr val="000000"/>
                </a:solidFill>
                <a:latin typeface="FreeMono"/>
                <a:ea typeface="DejaVu Sans"/>
              </a:rPr>
              <a:t>}</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3465a4"/>
                </a:solidFill>
                <a:latin typeface="FreeMono"/>
                <a:ea typeface="DejaVu Sans"/>
              </a:rPr>
              <a:t>int</a:t>
            </a:r>
            <a:r>
              <a:rPr b="1" lang="en-US" sz="1800" spc="-1" strike="noStrike">
                <a:solidFill>
                  <a:srgbClr val="000000"/>
                </a:solidFill>
                <a:latin typeface="FreeMono"/>
                <a:ea typeface="DejaVu Sans"/>
              </a:rPr>
              <a:t> main(</a:t>
            </a:r>
            <a:r>
              <a:rPr b="1" lang="en-US" sz="1800" spc="-1" strike="noStrike">
                <a:solidFill>
                  <a:srgbClr val="2a6099"/>
                </a:solidFill>
                <a:latin typeface="FreeMono"/>
                <a:ea typeface="DejaVu Sans"/>
              </a:rPr>
              <a:t>int</a:t>
            </a:r>
            <a:r>
              <a:rPr b="1" lang="en-US" sz="1800" spc="-1" strike="noStrike">
                <a:solidFill>
                  <a:srgbClr val="000000"/>
                </a:solidFill>
                <a:latin typeface="FreeMono"/>
                <a:ea typeface="DejaVu Sans"/>
              </a:rPr>
              <a:t> argc, </a:t>
            </a:r>
            <a:r>
              <a:rPr b="1" lang="en-US" sz="1800" spc="-1" strike="noStrike">
                <a:solidFill>
                  <a:srgbClr val="2a6099"/>
                </a:solidFill>
                <a:latin typeface="FreeMono"/>
                <a:ea typeface="DejaVu Sans"/>
              </a:rPr>
              <a:t>char</a:t>
            </a:r>
            <a:r>
              <a:rPr b="1" lang="en-US" sz="1800" spc="-1" strike="noStrike">
                <a:solidFill>
                  <a:srgbClr val="000000"/>
                </a:solidFill>
                <a:latin typeface="FreeMono"/>
                <a:ea typeface="DejaVu Sans"/>
              </a:rPr>
              <a:t> *argv[])</a:t>
            </a:r>
            <a:endParaRPr b="0" lang="en-US" sz="1800" spc="-1" strike="noStrike">
              <a:latin typeface="Arial"/>
            </a:endParaRPr>
          </a:p>
          <a:p>
            <a:pPr marL="182880">
              <a:lnSpc>
                <a:spcPct val="100000"/>
              </a:lnSpc>
            </a:pPr>
            <a:r>
              <a:rPr b="1" lang="en-US" sz="1800" spc="-1" strike="noStrike">
                <a:solidFill>
                  <a:srgbClr val="000000"/>
                </a:solidFill>
                <a:latin typeface="FreeMono"/>
                <a:ea typeface="DejaVu Sans"/>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DejaVu Sans"/>
              </a:rPr>
              <a:t>   </a:t>
            </a:r>
            <a:r>
              <a:rPr b="1" lang="en-US" sz="1800" spc="-1" strike="noStrike">
                <a:solidFill>
                  <a:srgbClr val="158466"/>
                </a:solidFill>
                <a:highlight>
                  <a:srgbClr val="ffff00"/>
                </a:highlight>
                <a:latin typeface="FreeMono"/>
                <a:ea typeface="DejaVu Sans"/>
              </a:rPr>
              <a:t>struct</a:t>
            </a:r>
            <a:r>
              <a:rPr b="1" lang="en-US" sz="1800" spc="-1" strike="noStrike">
                <a:solidFill>
                  <a:srgbClr val="000000"/>
                </a:solidFill>
                <a:highlight>
                  <a:srgbClr val="ffff00"/>
                </a:highlight>
                <a:latin typeface="FreeMono"/>
                <a:ea typeface="DejaVu Sans"/>
              </a:rPr>
              <a:t> rectangle *rect = new_rect(10, 5);</a:t>
            </a:r>
            <a:endParaRPr b="0" lang="en-US" sz="1800" spc="-1" strike="noStrike">
              <a:latin typeface="Arial"/>
            </a:endParaRPr>
          </a:p>
          <a:p>
            <a:pPr marL="182880">
              <a:lnSpc>
                <a:spcPct val="100000"/>
              </a:lnSpc>
            </a:pPr>
            <a:r>
              <a:rPr b="1" lang="en-US" sz="1800" spc="-1" strike="noStrike">
                <a:solidFill>
                  <a:srgbClr val="158466"/>
                </a:solidFill>
                <a:latin typeface="FreeMono"/>
                <a:ea typeface="DejaVu Sans"/>
              </a:rPr>
              <a:t>   </a:t>
            </a:r>
            <a:r>
              <a:rPr b="1" lang="en-US" sz="1800" spc="-1" strike="noStrike">
                <a:solidFill>
                  <a:srgbClr val="158466"/>
                </a:solidFill>
                <a:latin typeface="FreeMono"/>
                <a:ea typeface="DejaVu Sans"/>
              </a:rPr>
              <a:t>// do some processing</a:t>
            </a:r>
            <a:endParaRPr b="0" lang="en-US" sz="1800" spc="-1" strike="noStrike">
              <a:latin typeface="Arial"/>
            </a:endParaRPr>
          </a:p>
          <a:p>
            <a:pPr marL="182880">
              <a:lnSpc>
                <a:spcPct val="100000"/>
              </a:lnSpc>
            </a:pPr>
            <a:r>
              <a:rPr b="1" lang="en-US" sz="1800" spc="-1" strike="noStrike">
                <a:solidFill>
                  <a:srgbClr val="000000"/>
                </a:solidFill>
                <a:latin typeface="FreeMono"/>
                <a:ea typeface="DejaVu Sans"/>
              </a:rPr>
              <a:t>   </a:t>
            </a:r>
            <a:r>
              <a:rPr b="1" lang="en-US" sz="1800" spc="-1" strike="noStrike">
                <a:solidFill>
                  <a:srgbClr val="000000"/>
                </a:solidFill>
                <a:latin typeface="FreeMono"/>
                <a:ea typeface="DejaVu Sans"/>
              </a:rPr>
              <a:t>free(rect);</a:t>
            </a:r>
            <a:endParaRPr b="0" lang="en-US" sz="1800" spc="-1" strike="noStrike">
              <a:latin typeface="Arial"/>
            </a:endParaRPr>
          </a:p>
          <a:p>
            <a:pPr marL="182880">
              <a:lnSpc>
                <a:spcPct val="100000"/>
              </a:lnSpc>
            </a:pPr>
            <a:r>
              <a:rPr b="1" lang="en-US" sz="1800" spc="-1" strike="noStrike">
                <a:solidFill>
                  <a:srgbClr val="000000"/>
                </a:solidFill>
                <a:latin typeface="FreeMono"/>
                <a:ea typeface="DejaVu Sans"/>
              </a:rPr>
              <a:t>	</a:t>
            </a:r>
            <a:r>
              <a:rPr b="1" lang="en-US" sz="1800" spc="-1" strike="noStrike">
                <a:solidFill>
                  <a:srgbClr val="000000"/>
                </a:solidFill>
                <a:latin typeface="FreeMono"/>
                <a:ea typeface="DejaVu Sans"/>
              </a:rPr>
              <a:t>return 0;</a:t>
            </a:r>
            <a:endParaRPr b="0" lang="en-US" sz="1800" spc="-1" strike="noStrike">
              <a:latin typeface="Arial"/>
            </a:endParaRPr>
          </a:p>
          <a:p>
            <a:pPr marL="182880">
              <a:lnSpc>
                <a:spcPct val="100000"/>
              </a:lnSpc>
            </a:pPr>
            <a:r>
              <a:rPr b="1" lang="en-US" sz="1800" spc="-1" strike="noStrike">
                <a:solidFill>
                  <a:srgbClr val="000000"/>
                </a:solidFill>
                <a:latin typeface="FreeMono"/>
                <a:ea typeface="DejaVu Sans"/>
              </a:rPr>
              <a:t>}</a:t>
            </a:r>
            <a:endParaRPr b="0" lang="en-US" sz="1800" spc="-1" strike="noStrike">
              <a:latin typeface="Arial"/>
            </a:endParaRPr>
          </a:p>
        </p:txBody>
      </p:sp>
      <p:sp>
        <p:nvSpPr>
          <p:cNvPr id="469" name="CustomShape 3"/>
          <p:cNvSpPr/>
          <p:nvPr/>
        </p:nvSpPr>
        <p:spPr>
          <a:xfrm>
            <a:off x="6781680" y="3200400"/>
            <a:ext cx="5257440" cy="1142640"/>
          </a:xfrm>
          <a:prstGeom prst="rect">
            <a:avLst/>
          </a:prstGeom>
          <a:solidFill>
            <a:srgbClr val="ffff00"/>
          </a:solidFill>
          <a:ln w="54720">
            <a:solidFill>
              <a:srgbClr val="000000"/>
            </a:solidFill>
            <a:prstDash val="sysDot"/>
            <a:round/>
          </a:ln>
        </p:spPr>
        <p:style>
          <a:lnRef idx="0"/>
          <a:fillRef idx="0"/>
          <a:effectRef idx="0"/>
          <a:fontRef idx="minor"/>
        </p:style>
        <p:txBody>
          <a:bodyPr lIns="117360" rIns="117360" tIns="72360" bIns="72360">
            <a:noAutofit/>
          </a:bodyPr>
          <a:p>
            <a:pPr marL="146160">
              <a:lnSpc>
                <a:spcPct val="100000"/>
              </a:lnSpc>
            </a:pPr>
            <a:r>
              <a:rPr b="1" lang="en-US" sz="1800" spc="-1" strike="noStrike">
                <a:solidFill>
                  <a:srgbClr val="ff0000"/>
                </a:solidFill>
                <a:latin typeface="Arial"/>
                <a:ea typeface="DejaVu Sans"/>
              </a:rPr>
              <a:t>Danger:</a:t>
            </a:r>
            <a:br/>
            <a:r>
              <a:rPr b="0" lang="en-US" sz="1800" spc="-1" strike="noStrike">
                <a:solidFill>
                  <a:srgbClr val="000000"/>
                </a:solidFill>
                <a:latin typeface="Arial"/>
                <a:ea typeface="DejaVu Sans"/>
              </a:rPr>
              <a:t>  On return the context of the function is destroyed and,  the returned pointer is invalid</a:t>
            </a:r>
            <a:endParaRPr b="0" lang="en-US" sz="1800" spc="-1" strike="noStrike">
              <a:latin typeface="Arial"/>
            </a:endParaRPr>
          </a:p>
        </p:txBody>
      </p:sp>
      <p:sp>
        <p:nvSpPr>
          <p:cNvPr id="470" name="Line 4"/>
          <p:cNvSpPr/>
          <p:nvPr/>
        </p:nvSpPr>
        <p:spPr>
          <a:xfrm flipH="1">
            <a:off x="3689280" y="3352680"/>
            <a:ext cx="3092400" cy="304920"/>
          </a:xfrm>
          <a:prstGeom prst="line">
            <a:avLst/>
          </a:prstGeom>
          <a:ln w="57240">
            <a:solidFill>
              <a:srgbClr val="3465a4"/>
            </a:solidFill>
            <a:round/>
            <a:tailEnd len="med" type="triangle" w="med"/>
          </a:ln>
        </p:spPr>
        <p:style>
          <a:lnRef idx="0"/>
          <a:fillRef idx="0"/>
          <a:effectRef idx="0"/>
          <a:fontRef idx="minor"/>
        </p:style>
      </p:sp>
      <p:sp>
        <p:nvSpPr>
          <p:cNvPr id="471" name="Line 5"/>
          <p:cNvSpPr/>
          <p:nvPr/>
        </p:nvSpPr>
        <p:spPr>
          <a:xfrm flipH="1">
            <a:off x="4898520" y="4128120"/>
            <a:ext cx="2035440" cy="684360"/>
          </a:xfrm>
          <a:prstGeom prst="line">
            <a:avLst/>
          </a:prstGeom>
          <a:ln w="57240">
            <a:solidFill>
              <a:srgbClr val="3465a4"/>
            </a:solidFill>
            <a:round/>
            <a:tailEnd len="med" type="triangle" w="med"/>
          </a:ln>
        </p:spPr>
        <p:style>
          <a:lnRef idx="0"/>
          <a:fillRef idx="0"/>
          <a:effectRef idx="0"/>
          <a:fontRef idx="minor"/>
        </p:style>
      </p:sp>
      <p:sp>
        <p:nvSpPr>
          <p:cNvPr id="472" name="TextShape 6"/>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00425E3E-02EF-4FF7-BA43-BC4FDBEDE584}"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Memory Allocation</a:t>
            </a:r>
            <a:endParaRPr b="0" lang="en-US" sz="3200" spc="-1" strike="noStrike">
              <a:latin typeface="Arial"/>
            </a:endParaRPr>
          </a:p>
        </p:txBody>
      </p:sp>
      <p:sp>
        <p:nvSpPr>
          <p:cNvPr id="474"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1800" spc="-1" strike="noStrike">
                <a:solidFill>
                  <a:srgbClr val="8d1d75"/>
                </a:solidFill>
                <a:latin typeface="FreeMono"/>
                <a:ea typeface="DejaVu Sans"/>
              </a:rPr>
              <a:t>#include</a:t>
            </a:r>
            <a:r>
              <a:rPr b="1" lang="en-US" sz="1800" spc="-1" strike="noStrike">
                <a:solidFill>
                  <a:srgbClr val="000000"/>
                </a:solidFill>
                <a:latin typeface="FreeMono"/>
                <a:ea typeface="DejaVu Sans"/>
              </a:rPr>
              <a:t> &lt;stdio.h&gt;</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158466"/>
                </a:solidFill>
                <a:latin typeface="FreeMono"/>
                <a:ea typeface="DejaVu Sans"/>
              </a:rPr>
              <a:t>struct</a:t>
            </a:r>
            <a:r>
              <a:rPr b="1" lang="en-US" sz="1800" spc="-1" strike="noStrike">
                <a:solidFill>
                  <a:srgbClr val="000000"/>
                </a:solidFill>
                <a:latin typeface="FreeMono"/>
                <a:ea typeface="DejaVu Sans"/>
              </a:rPr>
              <a:t> rectangle { </a:t>
            </a:r>
            <a:r>
              <a:rPr b="1" lang="en-US" sz="1800" spc="-1" strike="noStrike">
                <a:solidFill>
                  <a:srgbClr val="2a6099"/>
                </a:solidFill>
                <a:latin typeface="FreeMono"/>
                <a:ea typeface="DejaVu Sans"/>
              </a:rPr>
              <a:t>int</a:t>
            </a:r>
            <a:r>
              <a:rPr b="1" lang="en-US" sz="1800" spc="-1" strike="noStrike">
                <a:solidFill>
                  <a:srgbClr val="000000"/>
                </a:solidFill>
                <a:latin typeface="FreeMono"/>
                <a:ea typeface="DejaVu Sans"/>
              </a:rPr>
              <a:t> width; </a:t>
            </a:r>
            <a:r>
              <a:rPr b="1" lang="en-US" sz="1800" spc="-1" strike="noStrike">
                <a:solidFill>
                  <a:srgbClr val="2a6099"/>
                </a:solidFill>
                <a:latin typeface="FreeMono"/>
                <a:ea typeface="DejaVu Sans"/>
              </a:rPr>
              <a:t>int</a:t>
            </a:r>
            <a:r>
              <a:rPr b="1" lang="en-US" sz="1800" spc="-1" strike="noStrike">
                <a:solidFill>
                  <a:srgbClr val="000000"/>
                </a:solidFill>
                <a:latin typeface="FreeMono"/>
                <a:ea typeface="DejaVu Sans"/>
              </a:rPr>
              <a:t> height; point_t top_left;};</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158466"/>
                </a:solidFill>
                <a:latin typeface="FreeMono"/>
                <a:ea typeface="DejaVu Sans"/>
              </a:rPr>
              <a:t>struct</a:t>
            </a:r>
            <a:r>
              <a:rPr b="1" lang="en-US" sz="1800" spc="-1" strike="noStrike">
                <a:solidFill>
                  <a:srgbClr val="000000"/>
                </a:solidFill>
                <a:latin typeface="FreeMono"/>
                <a:ea typeface="DejaVu Sans"/>
              </a:rPr>
              <a:t> rectangle *new_rect(int w, int h) {</a:t>
            </a:r>
            <a:endParaRPr b="0" lang="en-US" sz="1800" spc="-1" strike="noStrike">
              <a:latin typeface="Arial"/>
            </a:endParaRPr>
          </a:p>
          <a:p>
            <a:pPr marL="182880">
              <a:lnSpc>
                <a:spcPct val="100000"/>
              </a:lnSpc>
            </a:pPr>
            <a:r>
              <a:rPr b="1" lang="en-US" sz="1800" spc="-1" strike="noStrike">
                <a:solidFill>
                  <a:srgbClr val="000000"/>
                </a:solidFill>
                <a:latin typeface="FreeMono"/>
                <a:ea typeface="Droid Sans Fallback"/>
              </a:rPr>
              <a:t>    </a:t>
            </a:r>
            <a:r>
              <a:rPr b="1" lang="en-US" sz="1800" spc="-1" strike="noStrike">
                <a:solidFill>
                  <a:srgbClr val="158466"/>
                </a:solidFill>
                <a:latin typeface="FreeMono"/>
                <a:ea typeface="Droid Sans Fallback"/>
              </a:rPr>
              <a:t>struct</a:t>
            </a:r>
            <a:r>
              <a:rPr b="1" lang="en-US" sz="1800" spc="-1" strike="noStrike">
                <a:solidFill>
                  <a:srgbClr val="000000"/>
                </a:solidFill>
                <a:latin typeface="FreeMono"/>
                <a:ea typeface="Droid Sans Fallback"/>
              </a:rPr>
              <a:t> rectangle </a:t>
            </a:r>
            <a:r>
              <a:rPr b="1" lang="en-US" sz="1800" spc="-1" strike="noStrike">
                <a:solidFill>
                  <a:srgbClr val="000000"/>
                </a:solidFill>
                <a:highlight>
                  <a:srgbClr val="ffff00"/>
                </a:highlight>
                <a:latin typeface="FreeMono"/>
                <a:ea typeface="Droid Sans Fallback"/>
              </a:rPr>
              <a:t>*rect = \</a:t>
            </a:r>
            <a:endParaRPr b="0" lang="en-US" sz="1800" spc="-1" strike="noStrike">
              <a:latin typeface="Arial"/>
            </a:endParaRPr>
          </a:p>
          <a:p>
            <a:pPr marL="182880">
              <a:lnSpc>
                <a:spcPct val="100000"/>
              </a:lnSpc>
            </a:pPr>
            <a:r>
              <a:rPr b="1" lang="en-US" sz="1800" spc="-1" strike="noStrike">
                <a:solidFill>
                  <a:srgbClr val="000000"/>
                </a:solidFill>
                <a:highlight>
                  <a:srgbClr val="ffff00"/>
                </a:highlight>
                <a:latin typeface="FreeMono"/>
                <a:ea typeface="Droid Sans Fallback"/>
              </a:rPr>
              <a:t>       </a:t>
            </a:r>
            <a:r>
              <a:rPr b="1" lang="en-US" sz="1800" spc="-1" strike="noStrike">
                <a:solidFill>
                  <a:srgbClr val="000000"/>
                </a:solidFill>
                <a:highlight>
                  <a:srgbClr val="ffff00"/>
                </a:highlight>
                <a:latin typeface="FreeMono"/>
                <a:ea typeface="Droid Sans Fallback"/>
              </a:rPr>
              <a:t>malloc(sizeof(</a:t>
            </a:r>
            <a:r>
              <a:rPr b="1" lang="en-US" sz="1800" spc="-1" strike="noStrike">
                <a:solidFill>
                  <a:srgbClr val="158466"/>
                </a:solidFill>
                <a:highlight>
                  <a:srgbClr val="ffff00"/>
                </a:highlight>
                <a:latin typeface="FreeMono"/>
                <a:ea typeface="DejaVu Sans"/>
              </a:rPr>
              <a:t>struct</a:t>
            </a:r>
            <a:r>
              <a:rPr b="1" lang="en-US" sz="1800" spc="-1" strike="noStrike">
                <a:solidFill>
                  <a:srgbClr val="000000"/>
                </a:solidFill>
                <a:highlight>
                  <a:srgbClr val="ffff00"/>
                </a:highlight>
                <a:latin typeface="FreeMono"/>
                <a:ea typeface="DejaVu Sans"/>
              </a:rPr>
              <a:t> rectangle *));</a:t>
            </a:r>
            <a:endParaRPr b="0" lang="en-US" sz="1800" spc="-1" strike="noStrike">
              <a:latin typeface="Arial"/>
            </a:endParaRPr>
          </a:p>
          <a:p>
            <a:pPr marL="182880">
              <a:lnSpc>
                <a:spcPct val="100000"/>
              </a:lnSpc>
            </a:pPr>
            <a:r>
              <a:rPr b="1" lang="en-US" sz="1800" spc="-1" strike="noStrike">
                <a:solidFill>
                  <a:srgbClr val="000000"/>
                </a:solidFill>
                <a:highlight>
                  <a:srgbClr val="ffff00"/>
                </a:highlight>
                <a:latin typeface="FreeMono"/>
                <a:ea typeface="DejaVu Sans"/>
              </a:rPr>
              <a:t>    </a:t>
            </a:r>
            <a:r>
              <a:rPr b="1" lang="en-US" sz="1800" spc="-1" strike="noStrike">
                <a:solidFill>
                  <a:srgbClr val="000000"/>
                </a:solidFill>
                <a:highlight>
                  <a:srgbClr val="ffff00"/>
                </a:highlight>
                <a:latin typeface="FreeMono"/>
                <a:ea typeface="DejaVu Sans"/>
              </a:rPr>
              <a:t>rect→width = w;</a:t>
            </a:r>
            <a:endParaRPr b="0" lang="en-US" sz="1800" spc="-1" strike="noStrike">
              <a:latin typeface="Arial"/>
            </a:endParaRPr>
          </a:p>
          <a:p>
            <a:pPr marL="182880">
              <a:lnSpc>
                <a:spcPct val="100000"/>
              </a:lnSpc>
            </a:pPr>
            <a:r>
              <a:rPr b="1" lang="en-US" sz="1800" spc="-1" strike="noStrike">
                <a:solidFill>
                  <a:srgbClr val="000000"/>
                </a:solidFill>
                <a:highlight>
                  <a:srgbClr val="ffff00"/>
                </a:highlight>
                <a:latin typeface="FreeMono"/>
                <a:ea typeface="DejaVu Sans"/>
              </a:rPr>
              <a:t>    </a:t>
            </a:r>
            <a:r>
              <a:rPr b="1" lang="en-US" sz="1800" spc="-1" strike="noStrike">
                <a:solidFill>
                  <a:srgbClr val="000000"/>
                </a:solidFill>
                <a:highlight>
                  <a:srgbClr val="ffff00"/>
                </a:highlight>
                <a:latin typeface="FreeMono"/>
                <a:ea typeface="DejaVu Sans"/>
              </a:rPr>
              <a:t>rect→hight = h;</a:t>
            </a:r>
            <a:endParaRPr b="0" lang="en-US" sz="1800" spc="-1" strike="noStrike">
              <a:latin typeface="Arial"/>
            </a:endParaRPr>
          </a:p>
          <a:p>
            <a:pPr marL="182880">
              <a:lnSpc>
                <a:spcPct val="100000"/>
              </a:lnSpc>
            </a:pPr>
            <a:r>
              <a:rPr b="1" lang="en-US" sz="1800" spc="-1" strike="noStrike">
                <a:solidFill>
                  <a:srgbClr val="000000"/>
                </a:solidFill>
                <a:highlight>
                  <a:srgbClr val="ffff00"/>
                </a:highlight>
                <a:latin typeface="FreeMono"/>
                <a:ea typeface="DejaVu Sans"/>
              </a:rPr>
              <a:t>    </a:t>
            </a:r>
            <a:r>
              <a:rPr b="1" lang="en-US" sz="1800" spc="-1" strike="noStrike">
                <a:solidFill>
                  <a:srgbClr val="000000"/>
                </a:solidFill>
                <a:highlight>
                  <a:srgbClr val="ffff00"/>
                </a:highlight>
                <a:latin typeface="FreeMono"/>
                <a:ea typeface="DejaVu Sans"/>
              </a:rPr>
              <a:t>return rect; </a:t>
            </a:r>
            <a:endParaRPr b="0" lang="en-US" sz="1800" spc="-1" strike="noStrike">
              <a:latin typeface="Arial"/>
            </a:endParaRPr>
          </a:p>
          <a:p>
            <a:pPr marL="182880">
              <a:lnSpc>
                <a:spcPct val="100000"/>
              </a:lnSpc>
            </a:pPr>
            <a:r>
              <a:rPr b="1" lang="en-US" sz="1800" spc="-1" strike="noStrike">
                <a:solidFill>
                  <a:srgbClr val="000000"/>
                </a:solidFill>
                <a:highlight>
                  <a:srgbClr val="ffff00"/>
                </a:highlight>
                <a:latin typeface="FreeMono"/>
                <a:ea typeface="DejaVu Sans"/>
              </a:rPr>
              <a:t>}</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3465a4"/>
                </a:solidFill>
                <a:latin typeface="FreeMono"/>
                <a:ea typeface="DejaVu Sans"/>
              </a:rPr>
              <a:t>int</a:t>
            </a:r>
            <a:r>
              <a:rPr b="1" lang="en-US" sz="1800" spc="-1" strike="noStrike">
                <a:solidFill>
                  <a:srgbClr val="000000"/>
                </a:solidFill>
                <a:latin typeface="FreeMono"/>
                <a:ea typeface="DejaVu Sans"/>
              </a:rPr>
              <a:t> main(</a:t>
            </a:r>
            <a:r>
              <a:rPr b="1" lang="en-US" sz="1800" spc="-1" strike="noStrike">
                <a:solidFill>
                  <a:srgbClr val="2a6099"/>
                </a:solidFill>
                <a:latin typeface="FreeMono"/>
                <a:ea typeface="DejaVu Sans"/>
              </a:rPr>
              <a:t>int</a:t>
            </a:r>
            <a:r>
              <a:rPr b="1" lang="en-US" sz="1800" spc="-1" strike="noStrike">
                <a:solidFill>
                  <a:srgbClr val="000000"/>
                </a:solidFill>
                <a:latin typeface="FreeMono"/>
                <a:ea typeface="DejaVu Sans"/>
              </a:rPr>
              <a:t> argc, </a:t>
            </a:r>
            <a:r>
              <a:rPr b="1" lang="en-US" sz="1800" spc="-1" strike="noStrike">
                <a:solidFill>
                  <a:srgbClr val="2a6099"/>
                </a:solidFill>
                <a:latin typeface="FreeMono"/>
                <a:ea typeface="DejaVu Sans"/>
              </a:rPr>
              <a:t>char</a:t>
            </a:r>
            <a:r>
              <a:rPr b="1" lang="en-US" sz="1800" spc="-1" strike="noStrike">
                <a:solidFill>
                  <a:srgbClr val="000000"/>
                </a:solidFill>
                <a:latin typeface="FreeMono"/>
                <a:ea typeface="DejaVu Sans"/>
              </a:rPr>
              <a:t> *argv[])</a:t>
            </a:r>
            <a:endParaRPr b="0" lang="en-US" sz="1800" spc="-1" strike="noStrike">
              <a:latin typeface="Arial"/>
            </a:endParaRPr>
          </a:p>
          <a:p>
            <a:pPr marL="182880">
              <a:lnSpc>
                <a:spcPct val="100000"/>
              </a:lnSpc>
            </a:pPr>
            <a:r>
              <a:rPr b="1" lang="en-US" sz="1800" spc="-1" strike="noStrike">
                <a:solidFill>
                  <a:srgbClr val="000000"/>
                </a:solidFill>
                <a:latin typeface="FreeMono"/>
                <a:ea typeface="DejaVu Sans"/>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DejaVu Sans"/>
              </a:rPr>
              <a:t>   </a:t>
            </a:r>
            <a:r>
              <a:rPr b="1" lang="en-US" sz="1800" spc="-1" strike="noStrike">
                <a:solidFill>
                  <a:srgbClr val="158466"/>
                </a:solidFill>
                <a:latin typeface="FreeMono"/>
                <a:ea typeface="DejaVu Sans"/>
              </a:rPr>
              <a:t>struct</a:t>
            </a:r>
            <a:r>
              <a:rPr b="1" lang="en-US" sz="1800" spc="-1" strike="noStrike">
                <a:solidFill>
                  <a:srgbClr val="000000"/>
                </a:solidFill>
                <a:latin typeface="FreeMono"/>
                <a:ea typeface="DejaVu Sans"/>
              </a:rPr>
              <a:t> rectangle *rect = new_rect(10, 5);</a:t>
            </a:r>
            <a:endParaRPr b="0" lang="en-US" sz="1800" spc="-1" strike="noStrike">
              <a:latin typeface="Arial"/>
            </a:endParaRPr>
          </a:p>
          <a:p>
            <a:pPr marL="182880">
              <a:lnSpc>
                <a:spcPct val="100000"/>
              </a:lnSpc>
            </a:pPr>
            <a:r>
              <a:rPr b="1" lang="en-US" sz="1800" spc="-1" strike="noStrike">
                <a:solidFill>
                  <a:srgbClr val="158466"/>
                </a:solidFill>
                <a:latin typeface="FreeMono"/>
                <a:ea typeface="DejaVu Sans"/>
              </a:rPr>
              <a:t>   </a:t>
            </a:r>
            <a:r>
              <a:rPr b="1" lang="en-US" sz="1800" spc="-1" strike="noStrike">
                <a:solidFill>
                  <a:srgbClr val="158466"/>
                </a:solidFill>
                <a:latin typeface="FreeMono"/>
                <a:ea typeface="DejaVu Sans"/>
              </a:rPr>
              <a:t>// do some processing</a:t>
            </a:r>
            <a:endParaRPr b="0" lang="en-US" sz="1800" spc="-1" strike="noStrike">
              <a:latin typeface="Arial"/>
            </a:endParaRPr>
          </a:p>
          <a:p>
            <a:pPr marL="182880">
              <a:lnSpc>
                <a:spcPct val="100000"/>
              </a:lnSpc>
            </a:pPr>
            <a:r>
              <a:rPr b="1" lang="en-US" sz="1800" spc="-1" strike="noStrike">
                <a:solidFill>
                  <a:srgbClr val="000000"/>
                </a:solidFill>
                <a:latin typeface="FreeMono"/>
                <a:ea typeface="DejaVu Sans"/>
              </a:rPr>
              <a:t>   </a:t>
            </a:r>
            <a:r>
              <a:rPr b="1" lang="en-US" sz="1800" spc="-1" strike="noStrike">
                <a:solidFill>
                  <a:srgbClr val="000000"/>
                </a:solidFill>
                <a:latin typeface="FreeMono"/>
                <a:ea typeface="DejaVu Sans"/>
              </a:rPr>
              <a:t>free(rect);</a:t>
            </a:r>
            <a:endParaRPr b="0" lang="en-US" sz="1800" spc="-1" strike="noStrike">
              <a:latin typeface="Arial"/>
            </a:endParaRPr>
          </a:p>
          <a:p>
            <a:pPr marL="182880">
              <a:lnSpc>
                <a:spcPct val="100000"/>
              </a:lnSpc>
            </a:pPr>
            <a:r>
              <a:rPr b="1" lang="en-US" sz="1800" spc="-1" strike="noStrike">
                <a:solidFill>
                  <a:srgbClr val="000000"/>
                </a:solidFill>
                <a:latin typeface="FreeMono"/>
                <a:ea typeface="DejaVu Sans"/>
              </a:rPr>
              <a:t>	</a:t>
            </a:r>
            <a:r>
              <a:rPr b="1" lang="en-US" sz="1800" spc="-1" strike="noStrike">
                <a:solidFill>
                  <a:srgbClr val="000000"/>
                </a:solidFill>
                <a:latin typeface="FreeMono"/>
                <a:ea typeface="DejaVu Sans"/>
              </a:rPr>
              <a:t>return 0;</a:t>
            </a:r>
            <a:endParaRPr b="0" lang="en-US" sz="1800" spc="-1" strike="noStrike">
              <a:latin typeface="Arial"/>
            </a:endParaRPr>
          </a:p>
          <a:p>
            <a:pPr marL="182880">
              <a:lnSpc>
                <a:spcPct val="100000"/>
              </a:lnSpc>
            </a:pPr>
            <a:r>
              <a:rPr b="1" lang="en-US" sz="1800" spc="-1" strike="noStrike">
                <a:solidFill>
                  <a:srgbClr val="000000"/>
                </a:solidFill>
                <a:latin typeface="FreeMono"/>
                <a:ea typeface="DejaVu Sans"/>
              </a:rPr>
              <a:t>}</a:t>
            </a:r>
            <a:endParaRPr b="0" lang="en-US" sz="1800" spc="-1" strike="noStrike">
              <a:latin typeface="Arial"/>
            </a:endParaRPr>
          </a:p>
        </p:txBody>
      </p:sp>
      <p:sp>
        <p:nvSpPr>
          <p:cNvPr id="475" name="CustomShape 3"/>
          <p:cNvSpPr/>
          <p:nvPr/>
        </p:nvSpPr>
        <p:spPr>
          <a:xfrm>
            <a:off x="7787880" y="2959200"/>
            <a:ext cx="3657240" cy="672840"/>
          </a:xfrm>
          <a:prstGeom prst="rect">
            <a:avLst/>
          </a:prstGeom>
          <a:solidFill>
            <a:srgbClr val="ffff00"/>
          </a:solidFill>
          <a:ln w="54720">
            <a:solidFill>
              <a:srgbClr val="000000"/>
            </a:solidFill>
            <a:prstDash val="sysDot"/>
            <a:round/>
          </a:ln>
        </p:spPr>
        <p:style>
          <a:lnRef idx="0"/>
          <a:fillRef idx="0"/>
          <a:effectRef idx="0"/>
          <a:fontRef idx="minor"/>
        </p:style>
        <p:txBody>
          <a:bodyPr lIns="117360" rIns="117360" tIns="72360" bIns="72360">
            <a:noAutofit/>
          </a:bodyPr>
          <a:p>
            <a:pPr marL="146160">
              <a:lnSpc>
                <a:spcPct val="100000"/>
              </a:lnSpc>
            </a:pPr>
            <a:r>
              <a:rPr b="0" lang="en-US" sz="1800" spc="-1" strike="noStrike">
                <a:solidFill>
                  <a:srgbClr val="000000"/>
                </a:solidFill>
                <a:latin typeface="Arial"/>
                <a:ea typeface="DejaVu Sans"/>
              </a:rPr>
              <a:t>Allocate memory from heap</a:t>
            </a:r>
            <a:endParaRPr b="0" lang="en-US" sz="1800" spc="-1" strike="noStrike">
              <a:latin typeface="Arial"/>
            </a:endParaRPr>
          </a:p>
        </p:txBody>
      </p:sp>
      <p:sp>
        <p:nvSpPr>
          <p:cNvPr id="476" name="Line 4"/>
          <p:cNvSpPr/>
          <p:nvPr/>
        </p:nvSpPr>
        <p:spPr>
          <a:xfrm flipH="1">
            <a:off x="7086600" y="3103200"/>
            <a:ext cx="685800" cy="0"/>
          </a:xfrm>
          <a:prstGeom prst="line">
            <a:avLst/>
          </a:prstGeom>
          <a:ln w="57240">
            <a:solidFill>
              <a:srgbClr val="3465a4"/>
            </a:solidFill>
            <a:round/>
            <a:tailEnd len="med" type="triangle" w="med"/>
          </a:ln>
        </p:spPr>
        <p:style>
          <a:lnRef idx="0"/>
          <a:fillRef idx="0"/>
          <a:effectRef idx="0"/>
          <a:fontRef idx="minor"/>
        </p:style>
      </p:sp>
      <p:sp>
        <p:nvSpPr>
          <p:cNvPr id="477" name="TextShape 5"/>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E20202CF-9D83-44D4-BCC9-BADCEF76777C}"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CustomShape 1"/>
          <p:cNvSpPr/>
          <p:nvPr/>
        </p:nvSpPr>
        <p:spPr>
          <a:xfrm>
            <a:off x="1600200" y="1817640"/>
            <a:ext cx="9372240" cy="708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i="1" lang="en-US" sz="4400" spc="-1" strike="noStrike">
                <a:solidFill>
                  <a:srgbClr val="000000"/>
                </a:solidFill>
                <a:latin typeface="Crimson"/>
                <a:ea typeface="DejaVu Sans"/>
              </a:rPr>
              <a:t>Pointers Revisited</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Pointers Revisited: Pointer to Pointer</a:t>
            </a:r>
            <a:endParaRPr b="0" lang="en-US" sz="3200" spc="-1" strike="noStrike">
              <a:latin typeface="Arial"/>
            </a:endParaRPr>
          </a:p>
        </p:txBody>
      </p:sp>
      <p:sp>
        <p:nvSpPr>
          <p:cNvPr id="480"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1800" spc="-1" strike="noStrike">
                <a:solidFill>
                  <a:srgbClr val="2a6099"/>
                </a:solidFill>
                <a:latin typeface="FreeMono"/>
                <a:ea typeface="FreeMono"/>
              </a:rPr>
              <a:t>void</a:t>
            </a:r>
            <a:r>
              <a:rPr b="1" lang="en-US" sz="1800" spc="-1" strike="noStrike">
                <a:solidFill>
                  <a:srgbClr val="000000"/>
                </a:solidFill>
                <a:latin typeface="FreeMono"/>
                <a:ea typeface="FreeMono"/>
              </a:rPr>
              <a:t> new_rect(</a:t>
            </a:r>
            <a:r>
              <a:rPr b="1" lang="en-US" sz="1800" spc="-1" strike="noStrike">
                <a:solidFill>
                  <a:srgbClr val="158466"/>
                </a:solidFill>
                <a:latin typeface="FreeMono"/>
                <a:ea typeface="FreeMono"/>
              </a:rPr>
              <a:t>struct</a:t>
            </a:r>
            <a:r>
              <a:rPr b="1" lang="en-US" sz="1800" spc="-1" strike="noStrike">
                <a:solidFill>
                  <a:srgbClr val="000000"/>
                </a:solidFill>
                <a:latin typeface="FreeMono"/>
                <a:ea typeface="FreeMono"/>
              </a:rPr>
              <a:t> rectangle **p) {</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struct rectangle *r;</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r = malloc(sizeof(struct rectangle));</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*r = (struct rec..) {</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.width = 1,</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.height = 2,</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.top_left = (point_t) {.x=3, .y=4},</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*p = r;</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3465a4"/>
                </a:solidFill>
                <a:latin typeface="FreeMono"/>
                <a:ea typeface="FreeMono"/>
              </a:rPr>
              <a:t>int</a:t>
            </a:r>
            <a:r>
              <a:rPr b="1" lang="en-US" sz="1800" spc="-1" strike="noStrike">
                <a:solidFill>
                  <a:srgbClr val="000000"/>
                </a:solidFill>
                <a:latin typeface="FreeMono"/>
                <a:ea typeface="FreeMono"/>
              </a:rPr>
              <a:t> main(</a:t>
            </a:r>
            <a:r>
              <a:rPr b="1" lang="en-US" sz="1800" spc="-1" strike="noStrike">
                <a:solidFill>
                  <a:srgbClr val="2a6099"/>
                </a:solidFill>
                <a:latin typeface="FreeMono"/>
                <a:ea typeface="FreeMono"/>
              </a:rPr>
              <a:t>int</a:t>
            </a:r>
            <a:r>
              <a:rPr b="1" lang="en-US" sz="1800" spc="-1" strike="noStrike">
                <a:solidFill>
                  <a:srgbClr val="000000"/>
                </a:solidFill>
                <a:latin typeface="FreeMono"/>
                <a:ea typeface="FreeMono"/>
              </a:rPr>
              <a:t> argc, </a:t>
            </a:r>
            <a:r>
              <a:rPr b="1" lang="en-US" sz="1800" spc="-1" strike="noStrike">
                <a:solidFill>
                  <a:srgbClr val="2a6099"/>
                </a:solidFill>
                <a:latin typeface="FreeMono"/>
                <a:ea typeface="FreeMono"/>
              </a:rPr>
              <a:t>char</a:t>
            </a:r>
            <a:r>
              <a:rPr b="1" lang="en-US" sz="1800" spc="-1" strike="noStrike">
                <a:solidFill>
                  <a:srgbClr val="000000"/>
                </a:solidFill>
                <a:latin typeface="FreeMono"/>
                <a:ea typeface="FreeMono"/>
              </a:rPr>
              <a:t> *argv[])</a:t>
            </a:r>
            <a:r>
              <a:rPr b="0" lang="en-US" sz="1800" spc="-1" strike="noStrike">
                <a:solidFill>
                  <a:srgbClr val="000000"/>
                </a:solidFill>
                <a:latin typeface="FreeMono"/>
                <a:ea typeface="FreeMono"/>
              </a:rPr>
              <a:t> </a:t>
            </a: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158466"/>
                </a:solidFill>
                <a:latin typeface="FreeMono"/>
                <a:ea typeface="FreeMono"/>
              </a:rPr>
              <a:t>struct</a:t>
            </a:r>
            <a:r>
              <a:rPr b="1" lang="en-US" sz="1800" spc="-1" strike="noStrike">
                <a:solidFill>
                  <a:srgbClr val="000000"/>
                </a:solidFill>
                <a:latin typeface="FreeMono"/>
                <a:ea typeface="FreeMono"/>
              </a:rPr>
              <a:t> rectangle *r1 = NULL;</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new_rect(&amp;r1);</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print_rect(&amp;r1);</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return 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p:txBody>
      </p:sp>
      <p:sp>
        <p:nvSpPr>
          <p:cNvPr id="481"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AB7FDAFC-1E63-46D2-9AC3-DC860C143905}"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Pointers Revisited: Allocate array from heap</a:t>
            </a:r>
            <a:endParaRPr b="0" lang="en-US" sz="3200" spc="-1" strike="noStrike">
              <a:latin typeface="Arial"/>
            </a:endParaRPr>
          </a:p>
        </p:txBody>
      </p:sp>
      <p:sp>
        <p:nvSpPr>
          <p:cNvPr id="483"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1800" spc="-1" strike="noStrike">
                <a:solidFill>
                  <a:srgbClr val="3465a4"/>
                </a:solidFill>
                <a:latin typeface="FreeMono"/>
                <a:ea typeface="FreeMono"/>
              </a:rPr>
              <a:t>int</a:t>
            </a:r>
            <a:r>
              <a:rPr b="1" lang="en-US" sz="1800" spc="-1" strike="noStrike">
                <a:solidFill>
                  <a:srgbClr val="000000"/>
                </a:solidFill>
                <a:latin typeface="FreeMono"/>
                <a:ea typeface="FreeMono"/>
              </a:rPr>
              <a:t> main(</a:t>
            </a:r>
            <a:r>
              <a:rPr b="1" lang="en-US" sz="1800" spc="-1" strike="noStrike">
                <a:solidFill>
                  <a:srgbClr val="2a6099"/>
                </a:solidFill>
                <a:latin typeface="FreeMono"/>
                <a:ea typeface="FreeMono"/>
              </a:rPr>
              <a:t>int</a:t>
            </a:r>
            <a:r>
              <a:rPr b="1" lang="en-US" sz="1800" spc="-1" strike="noStrike">
                <a:solidFill>
                  <a:srgbClr val="000000"/>
                </a:solidFill>
                <a:latin typeface="FreeMono"/>
                <a:ea typeface="FreeMono"/>
              </a:rPr>
              <a:t> argc, </a:t>
            </a:r>
            <a:r>
              <a:rPr b="1" lang="en-US" sz="1800" spc="-1" strike="noStrike">
                <a:solidFill>
                  <a:srgbClr val="2a6099"/>
                </a:solidFill>
                <a:latin typeface="FreeMono"/>
                <a:ea typeface="FreeMono"/>
              </a:rPr>
              <a:t>char</a:t>
            </a:r>
            <a:r>
              <a:rPr b="1" lang="en-US" sz="1800" spc="-1" strike="noStrike">
                <a:solidFill>
                  <a:srgbClr val="000000"/>
                </a:solidFill>
                <a:latin typeface="FreeMono"/>
                <a:ea typeface="FreeMono"/>
              </a:rPr>
              <a:t> *argv[])</a:t>
            </a:r>
            <a:r>
              <a:rPr b="0" lang="en-US" sz="1800" spc="-1" strike="noStrike">
                <a:solidFill>
                  <a:srgbClr val="000000"/>
                </a:solidFill>
                <a:latin typeface="FreeMono"/>
                <a:ea typeface="FreeMono"/>
              </a:rPr>
              <a:t> </a:t>
            </a: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float *arr;</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arr = malloc( 1000 * sizeof(*arr));</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for (int i = 0; i &lt; 1000; i++)</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arr[i] = 3.14;</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return 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p:txBody>
      </p:sp>
      <p:sp>
        <p:nvSpPr>
          <p:cNvPr id="484"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FB493495-C95B-4173-AC73-AEE3A77991D4}" type="slidenum">
              <a:rPr b="0" lang="en-US" sz="1200" spc="-1" strike="noStrike">
                <a:solidFill>
                  <a:srgbClr val="8b8b8b"/>
                </a:solidFill>
                <a:latin typeface="Calibri"/>
                <a:ea typeface="DejaVu Sans"/>
              </a:rPr>
              <a:t>3</a:t>
            </a:fld>
            <a:endParaRPr b="0" lang="en-US" sz="1200" spc="-1" strike="noStrike">
              <a:latin typeface="Times New Roman"/>
            </a:endParaRPr>
          </a:p>
        </p:txBody>
      </p:sp>
      <p:pic>
        <p:nvPicPr>
          <p:cNvPr id="485" name="Picture 4" descr=""/>
          <p:cNvPicPr/>
          <p:nvPr/>
        </p:nvPicPr>
        <p:blipFill>
          <a:blip r:embed="rId1"/>
          <a:stretch/>
        </p:blipFill>
        <p:spPr>
          <a:xfrm>
            <a:off x="4520880" y="3276360"/>
            <a:ext cx="6045120" cy="3352680"/>
          </a:xfrm>
          <a:prstGeom prst="rect">
            <a:avLst/>
          </a:prstGeom>
          <a:ln w="0">
            <a:noFill/>
          </a:ln>
        </p:spPr>
      </p:pic>
      <p:sp>
        <p:nvSpPr>
          <p:cNvPr id="486" name="CustomShape 4"/>
          <p:cNvSpPr/>
          <p:nvPr/>
        </p:nvSpPr>
        <p:spPr>
          <a:xfrm>
            <a:off x="4267080" y="4735800"/>
            <a:ext cx="99036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0</a:t>
            </a:r>
            <a:endParaRPr b="0" lang="en-US" sz="1800" spc="-1" strike="noStrike">
              <a:latin typeface="Arial"/>
            </a:endParaRPr>
          </a:p>
        </p:txBody>
      </p:sp>
      <p:sp>
        <p:nvSpPr>
          <p:cNvPr id="487" name="CustomShape 5"/>
          <p:cNvSpPr/>
          <p:nvPr/>
        </p:nvSpPr>
        <p:spPr>
          <a:xfrm>
            <a:off x="8077320" y="4648320"/>
            <a:ext cx="2437920" cy="364680"/>
          </a:xfrm>
          <a:prstGeom prst="rect">
            <a:avLst/>
          </a:prstGeom>
          <a:noFill/>
          <a:ln w="0">
            <a:noFill/>
          </a:ln>
        </p:spPr>
        <p:style>
          <a:lnRef idx="0"/>
          <a:fillRef idx="0"/>
          <a:effectRef idx="0"/>
          <a:fontRef idx="minor"/>
        </p:style>
        <p:txBody>
          <a:bodyPr lIns="90000" rIns="90000" tIns="45000" bIns="45000">
            <a:spAutoFit/>
          </a:bodyPr>
          <a:p>
            <a:pPr algn="r">
              <a:lnSpc>
                <a:spcPct val="100000"/>
              </a:lnSpc>
            </a:pPr>
            <a:r>
              <a:rPr b="0" lang="en-US" sz="1800" spc="-1" strike="noStrike">
                <a:solidFill>
                  <a:srgbClr val="000000"/>
                </a:solidFill>
                <a:latin typeface="Arial"/>
                <a:ea typeface="DejaVu Sans"/>
              </a:rPr>
              <a:t>1000 x sizeof(float)</a:t>
            </a:r>
            <a:endParaRPr b="0" lang="en-US" sz="1800" spc="-1" strike="noStrike">
              <a:latin typeface="Arial"/>
            </a:endParaRPr>
          </a:p>
        </p:txBody>
      </p:sp>
      <p:sp>
        <p:nvSpPr>
          <p:cNvPr id="488" name="CustomShape 6"/>
          <p:cNvSpPr/>
          <p:nvPr/>
        </p:nvSpPr>
        <p:spPr>
          <a:xfrm>
            <a:off x="4724280" y="5410440"/>
            <a:ext cx="761760" cy="364680"/>
          </a:xfrm>
          <a:prstGeom prst="rect">
            <a:avLst/>
          </a:prstGeom>
          <a:noFill/>
          <a:ln w="0">
            <a:solidFill>
              <a:schemeClr val="tx1"/>
            </a:solid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arr</a:t>
            </a:r>
            <a:endParaRPr b="0" lang="en-US" sz="1800" spc="-1" strike="noStrike">
              <a:latin typeface="Arial"/>
            </a:endParaRPr>
          </a:p>
        </p:txBody>
      </p:sp>
      <p:sp>
        <p:nvSpPr>
          <p:cNvPr id="489" name="CustomShape 7"/>
          <p:cNvSpPr/>
          <p:nvPr/>
        </p:nvSpPr>
        <p:spPr>
          <a:xfrm flipH="1" flipV="1">
            <a:off x="4787280" y="4419000"/>
            <a:ext cx="317520" cy="990360"/>
          </a:xfrm>
          <a:custGeom>
            <a:avLst/>
            <a:gdLst/>
            <a:ahLst/>
            <a:rect l="l" t="t" r="r" b="b"/>
            <a:pathLst>
              <a:path w="21600" h="21600">
                <a:moveTo>
                  <a:pt x="0" y="0"/>
                </a:moveTo>
                <a:lnTo>
                  <a:pt x="21600" y="21600"/>
                </a:lnTo>
              </a:path>
            </a:pathLst>
          </a:custGeom>
          <a:noFill/>
          <a:ln w="57150">
            <a:solidFill>
              <a:srgbClr val="4a7ebb"/>
            </a:solidFill>
            <a:tailEnd len="med" type="arrow" w="med"/>
          </a:ln>
        </p:spPr>
        <p:style>
          <a:lnRef idx="1">
            <a:schemeClr val="accent1"/>
          </a:lnRef>
          <a:fillRef idx="0">
            <a:schemeClr val="accent1"/>
          </a:fillRef>
          <a:effectRef idx="0">
            <a:schemeClr val="accent1"/>
          </a:effectRef>
          <a:fontRef idx="minor"/>
        </p:style>
      </p:sp>
      <p:sp>
        <p:nvSpPr>
          <p:cNvPr id="490" name="CustomShape 8"/>
          <p:cNvSpPr/>
          <p:nvPr/>
        </p:nvSpPr>
        <p:spPr>
          <a:xfrm>
            <a:off x="5715000" y="3733920"/>
            <a:ext cx="334836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Memory allocated from heap</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Pointers Revisited: Allocate 2d arrays</a:t>
            </a:r>
            <a:endParaRPr b="0" lang="en-US" sz="3200" spc="-1" strike="noStrike">
              <a:latin typeface="Arial"/>
            </a:endParaRPr>
          </a:p>
        </p:txBody>
      </p:sp>
      <p:sp>
        <p:nvSpPr>
          <p:cNvPr id="492"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1800" spc="-1" strike="noStrike">
                <a:solidFill>
                  <a:srgbClr val="3465a4"/>
                </a:solidFill>
                <a:latin typeface="FreeMono"/>
                <a:ea typeface="FreeMono"/>
              </a:rPr>
              <a:t>int</a:t>
            </a:r>
            <a:r>
              <a:rPr b="1" lang="en-US" sz="1800" spc="-1" strike="noStrike">
                <a:solidFill>
                  <a:srgbClr val="000000"/>
                </a:solidFill>
                <a:latin typeface="FreeMono"/>
                <a:ea typeface="FreeMono"/>
              </a:rPr>
              <a:t> main(</a:t>
            </a:r>
            <a:r>
              <a:rPr b="1" lang="en-US" sz="1800" spc="-1" strike="noStrike">
                <a:solidFill>
                  <a:srgbClr val="2a6099"/>
                </a:solidFill>
                <a:latin typeface="FreeMono"/>
                <a:ea typeface="FreeMono"/>
              </a:rPr>
              <a:t>int</a:t>
            </a:r>
            <a:r>
              <a:rPr b="1" lang="en-US" sz="1800" spc="-1" strike="noStrike">
                <a:solidFill>
                  <a:srgbClr val="000000"/>
                </a:solidFill>
                <a:latin typeface="FreeMono"/>
                <a:ea typeface="FreeMono"/>
              </a:rPr>
              <a:t> argc, </a:t>
            </a:r>
            <a:r>
              <a:rPr b="1" lang="en-US" sz="1800" spc="-1" strike="noStrike">
                <a:solidFill>
                  <a:srgbClr val="2a6099"/>
                </a:solidFill>
                <a:latin typeface="FreeMono"/>
                <a:ea typeface="FreeMono"/>
              </a:rPr>
              <a:t>char</a:t>
            </a:r>
            <a:r>
              <a:rPr b="1" lang="en-US" sz="1800" spc="-1" strike="noStrike">
                <a:solidFill>
                  <a:srgbClr val="000000"/>
                </a:solidFill>
                <a:latin typeface="FreeMono"/>
                <a:ea typeface="FreeMono"/>
              </a:rPr>
              <a:t> *argv[])</a:t>
            </a:r>
            <a:r>
              <a:rPr b="0" lang="en-US" sz="1800" spc="-1" strike="noStrike">
                <a:solidFill>
                  <a:srgbClr val="000000"/>
                </a:solidFill>
                <a:latin typeface="FreeMono"/>
                <a:ea typeface="FreeMono"/>
              </a:rPr>
              <a:t> </a:t>
            </a: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 mat [50][1000]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float **arr;</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arr = malloc ( 50 * sizeof(float *));</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for (int i = 0; i &lt; 50; i++)</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arr[i] = malloc( 1000 * sizeof(float));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for (int i = 0; i &lt; 50; i++)</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for (int j = 0; j &lt; 1000; j++)</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arr[i][j] = 3.14;</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return 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p:txBody>
      </p:sp>
      <p:sp>
        <p:nvSpPr>
          <p:cNvPr id="493"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5878C640-7C24-485C-AE61-DFCA07ADC5D1}"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CustomShape 1"/>
          <p:cNvSpPr/>
          <p:nvPr/>
        </p:nvSpPr>
        <p:spPr>
          <a:xfrm>
            <a:off x="838080" y="18360"/>
            <a:ext cx="10514880" cy="1324800"/>
          </a:xfrm>
          <a:prstGeom prst="rect">
            <a:avLst/>
          </a:prstGeom>
          <a:noFill/>
          <a:ln w="0">
            <a:noFill/>
          </a:ln>
        </p:spPr>
        <p:style>
          <a:lnRef idx="0"/>
          <a:fillRef idx="0"/>
          <a:effectRef idx="0"/>
          <a:fontRef idx="minor"/>
        </p:style>
        <p:txBody>
          <a:bodyPr lIns="0" rIns="0" tIns="0" bIns="0" anchor="ctr">
            <a:noAutofit/>
          </a:bodyPr>
          <a:p>
            <a:pPr>
              <a:lnSpc>
                <a:spcPct val="90000"/>
              </a:lnSpc>
            </a:pPr>
            <a:r>
              <a:rPr b="0" lang="en-US" sz="3200" spc="-1" strike="noStrike">
                <a:solidFill>
                  <a:srgbClr val="000000"/>
                </a:solidFill>
                <a:latin typeface="Crimson"/>
                <a:ea typeface="DejaVu Sans"/>
              </a:rPr>
              <a:t>History: PDP-7</a:t>
            </a:r>
            <a:endParaRPr b="0" lang="en-US" sz="3200" spc="-1" strike="noStrike">
              <a:latin typeface="Arial"/>
            </a:endParaRPr>
          </a:p>
        </p:txBody>
      </p:sp>
      <p:pic>
        <p:nvPicPr>
          <p:cNvPr id="144" name="Picture 188" descr=""/>
          <p:cNvPicPr/>
          <p:nvPr/>
        </p:nvPicPr>
        <p:blipFill>
          <a:blip r:embed="rId1"/>
          <a:stretch/>
        </p:blipFill>
        <p:spPr>
          <a:xfrm>
            <a:off x="1859760" y="2262600"/>
            <a:ext cx="8090280" cy="4044960"/>
          </a:xfrm>
          <a:prstGeom prst="rect">
            <a:avLst/>
          </a:prstGeom>
          <a:ln w="0">
            <a:noFill/>
          </a:ln>
        </p:spPr>
      </p:pic>
      <p:sp>
        <p:nvSpPr>
          <p:cNvPr id="145" name="CustomShape 2"/>
          <p:cNvSpPr/>
          <p:nvPr/>
        </p:nvSpPr>
        <p:spPr>
          <a:xfrm>
            <a:off x="1137960" y="1401120"/>
            <a:ext cx="10520280" cy="799920"/>
          </a:xfrm>
          <a:prstGeom prst="rect">
            <a:avLst/>
          </a:prstGeom>
          <a:noFill/>
          <a:ln w="0">
            <a:noFill/>
          </a:ln>
        </p:spPr>
        <p:style>
          <a:lnRef idx="0"/>
          <a:fillRef idx="0"/>
          <a:effectRef idx="0"/>
          <a:fontRef idx="minor"/>
        </p:style>
        <p:txBody>
          <a:bodyPr lIns="90000" rIns="90000" tIns="45000" bIns="45000">
            <a:noAutofit/>
          </a:bodyPr>
          <a:p>
            <a:pPr marL="216000" indent="-215640">
              <a:lnSpc>
                <a:spcPct val="100000"/>
              </a:lnSpc>
              <a:buClr>
                <a:srgbClr val="000000"/>
              </a:buClr>
              <a:buSzPct val="45000"/>
              <a:buFont typeface="Wingdings" charset="2"/>
              <a:buChar char=""/>
            </a:pPr>
            <a:r>
              <a:rPr b="0" lang="en-US" sz="2800" spc="-1" strike="noStrike">
                <a:solidFill>
                  <a:srgbClr val="000000"/>
                </a:solidFill>
                <a:latin typeface="Crimson"/>
                <a:ea typeface="DejaVu Sans"/>
              </a:rPr>
              <a:t>Unix was developed for PDP-7 written in assembly by Ritchie and Thompson.</a:t>
            </a:r>
            <a:endParaRPr b="0" lang="en-US" sz="2800" spc="-1" strike="noStrike">
              <a:latin typeface="Arial"/>
            </a:endParaRPr>
          </a:p>
        </p:txBody>
      </p:sp>
      <p:sp>
        <p:nvSpPr>
          <p:cNvPr id="146"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44CEB4C6-0576-499C-AC6E-61524C7AC1C8}"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Pointers Revisited: Allocate 2d arrays</a:t>
            </a:r>
            <a:endParaRPr b="0" lang="en-US" sz="3200" spc="-1" strike="noStrike">
              <a:latin typeface="Arial"/>
            </a:endParaRPr>
          </a:p>
        </p:txBody>
      </p:sp>
      <p:sp>
        <p:nvSpPr>
          <p:cNvPr id="495"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r>
              <a:rPr b="1" lang="en-US" sz="1800" spc="-1" strike="noStrike">
                <a:solidFill>
                  <a:srgbClr val="3465a4"/>
                </a:solidFill>
                <a:latin typeface="FreeMono"/>
                <a:ea typeface="FreeMono"/>
              </a:rPr>
              <a:t>int</a:t>
            </a:r>
            <a:r>
              <a:rPr b="1" lang="en-US" sz="1800" spc="-1" strike="noStrike">
                <a:solidFill>
                  <a:srgbClr val="000000"/>
                </a:solidFill>
                <a:latin typeface="FreeMono"/>
                <a:ea typeface="FreeMono"/>
              </a:rPr>
              <a:t> main(</a:t>
            </a:r>
            <a:r>
              <a:rPr b="1" lang="en-US" sz="1800" spc="-1" strike="noStrike">
                <a:solidFill>
                  <a:srgbClr val="2a6099"/>
                </a:solidFill>
                <a:latin typeface="FreeMono"/>
                <a:ea typeface="FreeMono"/>
              </a:rPr>
              <a:t>int</a:t>
            </a:r>
            <a:r>
              <a:rPr b="1" lang="en-US" sz="1800" spc="-1" strike="noStrike">
                <a:solidFill>
                  <a:srgbClr val="000000"/>
                </a:solidFill>
                <a:latin typeface="FreeMono"/>
                <a:ea typeface="FreeMono"/>
              </a:rPr>
              <a:t> argc, </a:t>
            </a:r>
            <a:r>
              <a:rPr b="1" lang="en-US" sz="1800" spc="-1" strike="noStrike">
                <a:solidFill>
                  <a:srgbClr val="2a6099"/>
                </a:solidFill>
                <a:latin typeface="FreeMono"/>
                <a:ea typeface="FreeMono"/>
              </a:rPr>
              <a:t>char</a:t>
            </a:r>
            <a:r>
              <a:rPr b="1" lang="en-US" sz="1800" spc="-1" strike="noStrike">
                <a:solidFill>
                  <a:srgbClr val="000000"/>
                </a:solidFill>
                <a:latin typeface="FreeMono"/>
                <a:ea typeface="FreeMono"/>
              </a:rPr>
              <a:t> *argv[])</a:t>
            </a:r>
            <a:r>
              <a:rPr b="0" lang="en-US" sz="1800" spc="-1" strike="noStrike">
                <a:solidFill>
                  <a:srgbClr val="000000"/>
                </a:solidFill>
                <a:latin typeface="FreeMono"/>
                <a:ea typeface="FreeMono"/>
              </a:rPr>
              <a:t> </a:t>
            </a: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 mat [50][1000]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float **arr;</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arr = malloc ( 50 * sizeof(float *));</a:t>
            </a:r>
            <a:endParaRPr b="0" lang="en-US" sz="1800" spc="-1" strike="noStrike">
              <a:latin typeface="Arial"/>
            </a:endParaRPr>
          </a:p>
          <a:p>
            <a:pPr marL="182880">
              <a:lnSpc>
                <a:spcPct val="100000"/>
              </a:lnSpc>
            </a:pP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for (int i = 0; i &lt; 50; i++)</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arr[i] = malloc( 1000 *</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sizeof(float));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endParaRPr b="0" lang="en-US" sz="1800" spc="-1" strike="noStrike">
              <a:latin typeface="Arial"/>
            </a:endParaRPr>
          </a:p>
        </p:txBody>
      </p:sp>
      <p:sp>
        <p:nvSpPr>
          <p:cNvPr id="496"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36660519-D4EC-4C11-8D7B-539668FA0E4F}" type="slidenum">
              <a:rPr b="0" lang="en-US" sz="1200" spc="-1" strike="noStrike">
                <a:solidFill>
                  <a:srgbClr val="8b8b8b"/>
                </a:solidFill>
                <a:latin typeface="Calibri"/>
                <a:ea typeface="DejaVu Sans"/>
              </a:rPr>
              <a:t>3</a:t>
            </a:fld>
            <a:endParaRPr b="0" lang="en-US" sz="1200" spc="-1" strike="noStrike">
              <a:latin typeface="Times New Roman"/>
            </a:endParaRPr>
          </a:p>
        </p:txBody>
      </p:sp>
      <p:pic>
        <p:nvPicPr>
          <p:cNvPr id="497" name="Picture 4" descr=""/>
          <p:cNvPicPr/>
          <p:nvPr/>
        </p:nvPicPr>
        <p:blipFill>
          <a:blip r:embed="rId1"/>
          <a:stretch/>
        </p:blipFill>
        <p:spPr>
          <a:xfrm>
            <a:off x="5613120" y="2520720"/>
            <a:ext cx="6045120" cy="4260600"/>
          </a:xfrm>
          <a:prstGeom prst="rect">
            <a:avLst/>
          </a:prstGeom>
          <a:ln w="0">
            <a:noFill/>
          </a:ln>
        </p:spPr>
      </p:pic>
      <p:sp>
        <p:nvSpPr>
          <p:cNvPr id="498" name="CustomShape 4"/>
          <p:cNvSpPr/>
          <p:nvPr/>
        </p:nvSpPr>
        <p:spPr>
          <a:xfrm>
            <a:off x="9220320" y="2895480"/>
            <a:ext cx="2057040" cy="63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Allocated array of pointers</a:t>
            </a:r>
            <a:endParaRPr b="0" lang="en-US" sz="1800" spc="-1" strike="noStrike">
              <a:latin typeface="Arial"/>
            </a:endParaRPr>
          </a:p>
        </p:txBody>
      </p:sp>
      <p:sp>
        <p:nvSpPr>
          <p:cNvPr id="499" name="CustomShape 5"/>
          <p:cNvSpPr/>
          <p:nvPr/>
        </p:nvSpPr>
        <p:spPr>
          <a:xfrm>
            <a:off x="7620120" y="3925800"/>
            <a:ext cx="2742840" cy="63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Allocated memory of size (1000 * sizeof (float)</a:t>
            </a:r>
            <a:endParaRPr b="0" lang="en-US" sz="1800" spc="-1" strike="noStrike">
              <a:latin typeface="Arial"/>
            </a:endParaRPr>
          </a:p>
        </p:txBody>
      </p:sp>
      <p:sp>
        <p:nvSpPr>
          <p:cNvPr id="500" name="CustomShape 6"/>
          <p:cNvSpPr/>
          <p:nvPr/>
        </p:nvSpPr>
        <p:spPr>
          <a:xfrm>
            <a:off x="7620120" y="4952880"/>
            <a:ext cx="2742840" cy="63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Allocated memory of size (1000 * sizeof (float)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CustomShape 1"/>
          <p:cNvSpPr/>
          <p:nvPr/>
        </p:nvSpPr>
        <p:spPr>
          <a:xfrm>
            <a:off x="1600200" y="1817640"/>
            <a:ext cx="9372240" cy="708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Crimson"/>
                <a:ea typeface="DejaVu Sans"/>
              </a:rPr>
              <a:t>String Processing</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String Processing</a:t>
            </a:r>
            <a:endParaRPr b="0" lang="en-US" sz="3200" spc="-1" strike="noStrike">
              <a:latin typeface="Arial"/>
            </a:endParaRPr>
          </a:p>
        </p:txBody>
      </p:sp>
      <p:sp>
        <p:nvSpPr>
          <p:cNvPr id="503" name="CustomShape 2"/>
          <p:cNvSpPr/>
          <p:nvPr/>
        </p:nvSpPr>
        <p:spPr>
          <a:xfrm>
            <a:off x="838080" y="1459440"/>
            <a:ext cx="10514880" cy="4716720"/>
          </a:xfrm>
          <a:prstGeom prst="rect">
            <a:avLst/>
          </a:prstGeom>
          <a:noFill/>
          <a:ln w="0">
            <a:noFill/>
          </a:ln>
        </p:spPr>
        <p:style>
          <a:lnRef idx="0"/>
          <a:fillRef idx="0"/>
          <a:effectRef idx="0"/>
          <a:fontRef idx="minor"/>
        </p:style>
        <p:txBody>
          <a:bodyPr lIns="90000" rIns="90000" tIns="45000" bIns="45000">
            <a:noAutofit/>
          </a:bodyPr>
          <a:p>
            <a:pPr marL="228600" indent="-227880">
              <a:lnSpc>
                <a:spcPct val="150000"/>
              </a:lnSpc>
              <a:spcBef>
                <a:spcPts val="1001"/>
              </a:spcBef>
              <a:buClr>
                <a:srgbClr val="000000"/>
              </a:buClr>
              <a:buFont typeface="Arial"/>
              <a:buChar char="•"/>
            </a:pPr>
            <a:r>
              <a:rPr b="0" lang="en-US" sz="2800" spc="-1" strike="noStrike">
                <a:solidFill>
                  <a:srgbClr val="000000"/>
                </a:solidFill>
                <a:latin typeface="Times New Roman"/>
                <a:ea typeface="DejaVu Sans"/>
              </a:rPr>
              <a:t>Strings are an array of characters</a:t>
            </a:r>
            <a:endParaRPr b="0" lang="en-US" sz="2800" spc="-1" strike="noStrike">
              <a:latin typeface="Arial"/>
            </a:endParaRPr>
          </a:p>
          <a:p>
            <a:pPr lvl="1" marL="685800" indent="-227880">
              <a:lnSpc>
                <a:spcPct val="150000"/>
              </a:lnSpc>
              <a:spcBef>
                <a:spcPts val="1001"/>
              </a:spcBef>
              <a:buClr>
                <a:srgbClr val="000000"/>
              </a:buClr>
              <a:buFont typeface="Arial"/>
              <a:buChar char="•"/>
            </a:pPr>
            <a:r>
              <a:rPr b="0" lang="en-US" sz="2800" spc="-1" strike="noStrike">
                <a:solidFill>
                  <a:srgbClr val="000000"/>
                </a:solidFill>
                <a:latin typeface="Times New Roman"/>
                <a:ea typeface="DejaVu Sans"/>
              </a:rPr>
              <a:t>char str[100];</a:t>
            </a:r>
            <a:endParaRPr b="0" lang="en-US" sz="2800" spc="-1" strike="noStrike">
              <a:latin typeface="Arial"/>
            </a:endParaRPr>
          </a:p>
          <a:p>
            <a:pPr lvl="1" marL="685800" indent="-227880">
              <a:lnSpc>
                <a:spcPct val="150000"/>
              </a:lnSpc>
              <a:spcBef>
                <a:spcPts val="1001"/>
              </a:spcBef>
              <a:buClr>
                <a:srgbClr val="000000"/>
              </a:buClr>
              <a:buFont typeface="Arial"/>
              <a:buChar char="•"/>
            </a:pPr>
            <a:r>
              <a:rPr b="0" lang="en-US" sz="2800" spc="-1" strike="noStrike">
                <a:solidFill>
                  <a:srgbClr val="000000"/>
                </a:solidFill>
                <a:latin typeface="Times New Roman"/>
                <a:ea typeface="DejaVu Sans"/>
              </a:rPr>
              <a:t>char *str = malloc(….);</a:t>
            </a:r>
            <a:endParaRPr b="0" lang="en-US" sz="2800" spc="-1" strike="noStrike">
              <a:latin typeface="Arial"/>
            </a:endParaRPr>
          </a:p>
          <a:p>
            <a:pPr marL="228600" indent="-227880">
              <a:lnSpc>
                <a:spcPct val="150000"/>
              </a:lnSpc>
              <a:spcBef>
                <a:spcPts val="1001"/>
              </a:spcBef>
              <a:buClr>
                <a:srgbClr val="000000"/>
              </a:buClr>
              <a:buFont typeface="Arial"/>
              <a:buChar char="•"/>
            </a:pPr>
            <a:r>
              <a:rPr b="0" lang="en-US" sz="2800" spc="-1" strike="noStrike">
                <a:solidFill>
                  <a:srgbClr val="000000"/>
                </a:solidFill>
                <a:latin typeface="Times New Roman"/>
                <a:ea typeface="DejaVu Sans"/>
              </a:rPr>
              <a:t>The end of string is usually determined by ‘\0’</a:t>
            </a:r>
            <a:endParaRPr b="0" lang="en-US" sz="2800" spc="-1" strike="noStrike">
              <a:latin typeface="Arial"/>
            </a:endParaRPr>
          </a:p>
          <a:p>
            <a:pPr lvl="1" marL="685800" indent="-227880">
              <a:lnSpc>
                <a:spcPct val="150000"/>
              </a:lnSpc>
              <a:spcBef>
                <a:spcPts val="1001"/>
              </a:spcBef>
              <a:buClr>
                <a:srgbClr val="000000"/>
              </a:buClr>
              <a:buFont typeface="Arial"/>
              <a:buChar char="•"/>
            </a:pPr>
            <a:r>
              <a:rPr b="0" lang="en-US" sz="2800" spc="-1" strike="noStrike">
                <a:solidFill>
                  <a:srgbClr val="000000"/>
                </a:solidFill>
                <a:latin typeface="Times New Roman"/>
                <a:ea typeface="DejaVu Sans"/>
              </a:rPr>
              <a:t>It is called null-terminated string</a:t>
            </a:r>
            <a:endParaRPr b="0" lang="en-US" sz="2800" spc="-1" strike="noStrike">
              <a:latin typeface="Arial"/>
            </a:endParaRPr>
          </a:p>
        </p:txBody>
      </p:sp>
      <p:sp>
        <p:nvSpPr>
          <p:cNvPr id="504"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F20FB443-06CC-44C1-9473-DEA064D93F5A}" type="slidenum">
              <a:rPr b="0" lang="en-US" sz="1200" spc="-1" strike="noStrike">
                <a:solidFill>
                  <a:srgbClr val="8b8b8b"/>
                </a:solidFill>
                <a:latin typeface="Calibri"/>
                <a:ea typeface="DejaVu Sans"/>
              </a:rPr>
              <a:t>3</a:t>
            </a:fld>
            <a:endParaRPr b="0" lang="en-US" sz="1200" spc="-1" strike="noStrike">
              <a:latin typeface="Times New Roman"/>
            </a:endParaRPr>
          </a:p>
        </p:txBody>
      </p:sp>
      <p:pic>
        <p:nvPicPr>
          <p:cNvPr id="505" name="Picture 2" descr=""/>
          <p:cNvPicPr/>
          <p:nvPr/>
        </p:nvPicPr>
        <p:blipFill>
          <a:blip r:embed="rId1"/>
          <a:stretch/>
        </p:blipFill>
        <p:spPr>
          <a:xfrm>
            <a:off x="6705720" y="1459440"/>
            <a:ext cx="5194080" cy="1809360"/>
          </a:xfrm>
          <a:prstGeom prst="rect">
            <a:avLst/>
          </a:prstGeom>
          <a:ln w="0">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String Processing</a:t>
            </a:r>
            <a:endParaRPr b="0" lang="en-US" sz="3200" spc="-1" strike="noStrike">
              <a:latin typeface="Arial"/>
            </a:endParaRPr>
          </a:p>
        </p:txBody>
      </p:sp>
      <p:sp>
        <p:nvSpPr>
          <p:cNvPr id="507" name="CustomShape 2"/>
          <p:cNvSpPr/>
          <p:nvPr/>
        </p:nvSpPr>
        <p:spPr>
          <a:xfrm>
            <a:off x="838080" y="1459440"/>
            <a:ext cx="10514880" cy="4716720"/>
          </a:xfrm>
          <a:prstGeom prst="rect">
            <a:avLst/>
          </a:prstGeom>
          <a:noFill/>
          <a:ln w="0">
            <a:noFill/>
          </a:ln>
        </p:spPr>
        <p:style>
          <a:lnRef idx="0"/>
          <a:fillRef idx="0"/>
          <a:effectRef idx="0"/>
          <a:fontRef idx="minor"/>
        </p:style>
        <p:txBody>
          <a:bodyPr lIns="90000" rIns="90000" tIns="45000" bIns="45000">
            <a:noAutofit/>
          </a:bodyPr>
          <a:p>
            <a:pPr marL="228600" indent="-227880">
              <a:lnSpc>
                <a:spcPct val="150000"/>
              </a:lnSpc>
              <a:spcBef>
                <a:spcPts val="1001"/>
              </a:spcBef>
              <a:buClr>
                <a:srgbClr val="000000"/>
              </a:buClr>
              <a:buFont typeface="Arial"/>
              <a:buChar char="•"/>
            </a:pPr>
            <a:r>
              <a:rPr b="0" lang="en-US" sz="2800" spc="-1" strike="noStrike">
                <a:solidFill>
                  <a:srgbClr val="000000"/>
                </a:solidFill>
                <a:latin typeface="Times New Roman"/>
                <a:ea typeface="DejaVu Sans"/>
              </a:rPr>
              <a:t>\n</a:t>
            </a:r>
            <a:endParaRPr b="0" lang="en-US" sz="2800" spc="-1" strike="noStrike">
              <a:latin typeface="Arial"/>
            </a:endParaRPr>
          </a:p>
          <a:p>
            <a:pPr marL="228600" indent="-227880">
              <a:lnSpc>
                <a:spcPct val="150000"/>
              </a:lnSpc>
              <a:spcBef>
                <a:spcPts val="1001"/>
              </a:spcBef>
              <a:buClr>
                <a:srgbClr val="000000"/>
              </a:buClr>
              <a:buFont typeface="Arial"/>
              <a:buChar char="•"/>
            </a:pPr>
            <a:r>
              <a:rPr b="0" lang="en-US" sz="2800" spc="-1" strike="noStrike">
                <a:solidFill>
                  <a:srgbClr val="000000"/>
                </a:solidFill>
                <a:latin typeface="Times New Roman"/>
                <a:ea typeface="DejaVu Sans"/>
              </a:rPr>
              <a:t>\r</a:t>
            </a:r>
            <a:endParaRPr b="0" lang="en-US" sz="2800" spc="-1" strike="noStrike">
              <a:latin typeface="Arial"/>
            </a:endParaRPr>
          </a:p>
          <a:p>
            <a:pPr marL="228600" indent="-227880">
              <a:lnSpc>
                <a:spcPct val="150000"/>
              </a:lnSpc>
              <a:spcBef>
                <a:spcPts val="1001"/>
              </a:spcBef>
              <a:buClr>
                <a:srgbClr val="000000"/>
              </a:buClr>
              <a:buFont typeface="Arial"/>
              <a:buChar char="•"/>
            </a:pPr>
            <a:r>
              <a:rPr b="0" lang="en-US" sz="2800" spc="-1" strike="noStrike">
                <a:solidFill>
                  <a:srgbClr val="000000"/>
                </a:solidFill>
                <a:latin typeface="Times New Roman"/>
                <a:ea typeface="DejaVu Sans"/>
              </a:rPr>
              <a:t>\t</a:t>
            </a:r>
            <a:endParaRPr b="0" lang="en-US" sz="2800" spc="-1" strike="noStrike">
              <a:latin typeface="Arial"/>
            </a:endParaRPr>
          </a:p>
          <a:p>
            <a:pPr marL="228600" indent="-227880">
              <a:lnSpc>
                <a:spcPct val="150000"/>
              </a:lnSpc>
              <a:spcBef>
                <a:spcPts val="1001"/>
              </a:spcBef>
              <a:buClr>
                <a:srgbClr val="000000"/>
              </a:buClr>
              <a:buFont typeface="Arial"/>
              <a:buChar char="•"/>
            </a:pPr>
            <a:r>
              <a:rPr b="0" lang="en-US" sz="2800" spc="-1" strike="noStrike">
                <a:solidFill>
                  <a:srgbClr val="000000"/>
                </a:solidFill>
                <a:latin typeface="Times New Roman"/>
                <a:ea typeface="DejaVu Sans"/>
              </a:rPr>
              <a:t>\0</a:t>
            </a:r>
            <a:endParaRPr b="0" lang="en-US" sz="2800" spc="-1" strike="noStrike">
              <a:latin typeface="Arial"/>
            </a:endParaRPr>
          </a:p>
        </p:txBody>
      </p:sp>
      <p:sp>
        <p:nvSpPr>
          <p:cNvPr id="508"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674A1FAB-1A45-4873-B120-CEA4B09DA706}"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String Processing</a:t>
            </a:r>
            <a:endParaRPr b="0" lang="en-US" sz="3200" spc="-1" strike="noStrike">
              <a:latin typeface="Arial"/>
            </a:endParaRPr>
          </a:p>
        </p:txBody>
      </p:sp>
      <p:sp>
        <p:nvSpPr>
          <p:cNvPr id="510" name="CustomShape 2"/>
          <p:cNvSpPr/>
          <p:nvPr/>
        </p:nvSpPr>
        <p:spPr>
          <a:xfrm>
            <a:off x="838080" y="1459440"/>
            <a:ext cx="10514880" cy="4716720"/>
          </a:xfrm>
          <a:prstGeom prst="rect">
            <a:avLst/>
          </a:prstGeom>
          <a:noFill/>
          <a:ln w="0">
            <a:noFill/>
          </a:ln>
        </p:spPr>
        <p:style>
          <a:lnRef idx="0"/>
          <a:fillRef idx="0"/>
          <a:effectRef idx="0"/>
          <a:fontRef idx="minor"/>
        </p:style>
        <p:txBody>
          <a:bodyPr lIns="90000" rIns="90000" tIns="45000" bIns="45000">
            <a:noAutofit/>
          </a:bodyPr>
          <a:p>
            <a:pPr marL="228600" indent="-227880">
              <a:lnSpc>
                <a:spcPct val="150000"/>
              </a:lnSpc>
              <a:spcBef>
                <a:spcPts val="1001"/>
              </a:spcBef>
              <a:buClr>
                <a:srgbClr val="000000"/>
              </a:buClr>
              <a:buFont typeface="Arial"/>
              <a:buChar char="•"/>
            </a:pPr>
            <a:r>
              <a:rPr b="0" lang="en-US" sz="2800" spc="-1" strike="noStrike">
                <a:solidFill>
                  <a:srgbClr val="000000"/>
                </a:solidFill>
                <a:latin typeface="Times New Roman"/>
                <a:ea typeface="DejaVu Sans"/>
              </a:rPr>
              <a:t>Header file &lt;string.h&gt;</a:t>
            </a:r>
            <a:endParaRPr b="0" lang="en-US" sz="2800" spc="-1" strike="noStrike">
              <a:latin typeface="Arial"/>
            </a:endParaRPr>
          </a:p>
          <a:p>
            <a:pPr marL="228600" indent="-227880">
              <a:lnSpc>
                <a:spcPct val="150000"/>
              </a:lnSpc>
              <a:spcBef>
                <a:spcPts val="1001"/>
              </a:spcBef>
              <a:buClr>
                <a:srgbClr val="000000"/>
              </a:buClr>
              <a:buFont typeface="Arial"/>
              <a:buChar char="•"/>
            </a:pPr>
            <a:r>
              <a:rPr b="0" lang="en-US" sz="2800" spc="-1" strike="noStrike">
                <a:solidFill>
                  <a:srgbClr val="000000"/>
                </a:solidFill>
                <a:latin typeface="Times New Roman"/>
                <a:ea typeface="DejaVu Sans"/>
              </a:rPr>
              <a:t>size_t strlen(const char *s);</a:t>
            </a:r>
            <a:endParaRPr b="0" lang="en-US" sz="2800" spc="-1" strike="noStrike">
              <a:latin typeface="Arial"/>
            </a:endParaRPr>
          </a:p>
          <a:p>
            <a:pPr marL="228600" indent="-227880">
              <a:lnSpc>
                <a:spcPct val="150000"/>
              </a:lnSpc>
              <a:spcBef>
                <a:spcPts val="1001"/>
              </a:spcBef>
              <a:buClr>
                <a:srgbClr val="000000"/>
              </a:buClr>
              <a:buFont typeface="Arial"/>
              <a:buChar char="•"/>
            </a:pPr>
            <a:r>
              <a:rPr b="0" lang="en-US" sz="2800" spc="-1" strike="noStrike">
                <a:solidFill>
                  <a:srgbClr val="000000"/>
                </a:solidFill>
                <a:latin typeface="Times New Roman"/>
                <a:ea typeface="DejaVu Sans"/>
              </a:rPr>
              <a:t>size_t strnlen(const char *s, size_t maxlen);</a:t>
            </a:r>
            <a:endParaRPr b="0" lang="en-US" sz="2800" spc="-1" strike="noStrike">
              <a:latin typeface="Arial"/>
            </a:endParaRPr>
          </a:p>
        </p:txBody>
      </p:sp>
      <p:sp>
        <p:nvSpPr>
          <p:cNvPr id="511"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57C43246-359F-4BD7-B6FA-647934A887E6}"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String Processing</a:t>
            </a:r>
            <a:endParaRPr b="0" lang="en-US" sz="3200" spc="-1" strike="noStrike">
              <a:latin typeface="Arial"/>
            </a:endParaRPr>
          </a:p>
        </p:txBody>
      </p:sp>
      <p:sp>
        <p:nvSpPr>
          <p:cNvPr id="513" name="CustomShape 2"/>
          <p:cNvSpPr/>
          <p:nvPr/>
        </p:nvSpPr>
        <p:spPr>
          <a:xfrm>
            <a:off x="838080" y="1459440"/>
            <a:ext cx="10514880" cy="4716720"/>
          </a:xfrm>
          <a:prstGeom prst="rect">
            <a:avLst/>
          </a:prstGeom>
          <a:noFill/>
          <a:ln w="0">
            <a:noFill/>
          </a:ln>
        </p:spPr>
        <p:style>
          <a:lnRef idx="0"/>
          <a:fillRef idx="0"/>
          <a:effectRef idx="0"/>
          <a:fontRef idx="minor"/>
        </p:style>
        <p:txBody>
          <a:bodyPr lIns="90000" rIns="90000" tIns="45000" bIns="45000">
            <a:noAutofit/>
          </a:bodyPr>
          <a:p>
            <a:pPr marL="228600" indent="-227880">
              <a:lnSpc>
                <a:spcPct val="150000"/>
              </a:lnSpc>
              <a:spcBef>
                <a:spcPts val="1001"/>
              </a:spcBef>
              <a:buClr>
                <a:srgbClr val="000000"/>
              </a:buClr>
              <a:buFont typeface="Arial"/>
              <a:buChar char="•"/>
            </a:pPr>
            <a:r>
              <a:rPr b="0" lang="en-US" sz="2800" spc="-1" strike="noStrike">
                <a:solidFill>
                  <a:srgbClr val="000000"/>
                </a:solidFill>
                <a:latin typeface="Times New Roman"/>
                <a:ea typeface="DejaVu Sans"/>
              </a:rPr>
              <a:t>Header file &lt;string.h&gt;</a:t>
            </a:r>
            <a:endParaRPr b="0" lang="en-US" sz="2800" spc="-1" strike="noStrike">
              <a:latin typeface="Arial"/>
            </a:endParaRPr>
          </a:p>
          <a:p>
            <a:pPr marL="228600" indent="-227880">
              <a:lnSpc>
                <a:spcPct val="150000"/>
              </a:lnSpc>
              <a:spcBef>
                <a:spcPts val="1001"/>
              </a:spcBef>
              <a:buClr>
                <a:srgbClr val="000000"/>
              </a:buClr>
              <a:buFont typeface="Arial"/>
              <a:buChar char="•"/>
            </a:pPr>
            <a:r>
              <a:rPr b="0" lang="en-US" sz="2800" spc="-1" strike="noStrike">
                <a:solidFill>
                  <a:srgbClr val="000000"/>
                </a:solidFill>
                <a:latin typeface="Times New Roman"/>
                <a:ea typeface="DejaVu Sans"/>
              </a:rPr>
              <a:t> </a:t>
            </a:r>
            <a:r>
              <a:rPr b="0" lang="en-US" sz="2800" spc="-1" strike="noStrike">
                <a:solidFill>
                  <a:srgbClr val="000000"/>
                </a:solidFill>
                <a:latin typeface="Times New Roman"/>
                <a:ea typeface="DejaVu Sans"/>
              </a:rPr>
              <a:t>char *strcpy(char *dest, const char *src);</a:t>
            </a:r>
            <a:endParaRPr b="0" lang="en-US" sz="2800" spc="-1" strike="noStrike">
              <a:latin typeface="Arial"/>
            </a:endParaRPr>
          </a:p>
          <a:p>
            <a:pPr marL="228600" indent="-227880">
              <a:lnSpc>
                <a:spcPct val="150000"/>
              </a:lnSpc>
              <a:spcBef>
                <a:spcPts val="1001"/>
              </a:spcBef>
              <a:buClr>
                <a:srgbClr val="000000"/>
              </a:buClr>
              <a:buFont typeface="Arial"/>
              <a:buChar char="•"/>
            </a:pPr>
            <a:r>
              <a:rPr b="0" lang="en-US" sz="2800" spc="-1" strike="noStrike">
                <a:solidFill>
                  <a:srgbClr val="000000"/>
                </a:solidFill>
                <a:latin typeface="Times New Roman"/>
                <a:ea typeface="DejaVu Sans"/>
              </a:rPr>
              <a:t>char *strncpy(char *dest, const char *src, size_t n);</a:t>
            </a:r>
            <a:endParaRPr b="0" lang="en-US" sz="2800" spc="-1" strike="noStrike">
              <a:latin typeface="Arial"/>
            </a:endParaRPr>
          </a:p>
        </p:txBody>
      </p:sp>
      <p:sp>
        <p:nvSpPr>
          <p:cNvPr id="514"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50E84A6E-C2C3-4048-B85A-C28EC9565252}"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String Processing</a:t>
            </a:r>
            <a:endParaRPr b="0" lang="en-US" sz="3200" spc="-1" strike="noStrike">
              <a:latin typeface="Arial"/>
            </a:endParaRPr>
          </a:p>
        </p:txBody>
      </p:sp>
      <p:sp>
        <p:nvSpPr>
          <p:cNvPr id="516" name="CustomShape 2"/>
          <p:cNvSpPr/>
          <p:nvPr/>
        </p:nvSpPr>
        <p:spPr>
          <a:xfrm>
            <a:off x="838080" y="1459440"/>
            <a:ext cx="10514880" cy="4716720"/>
          </a:xfrm>
          <a:prstGeom prst="rect">
            <a:avLst/>
          </a:prstGeom>
          <a:noFill/>
          <a:ln w="0">
            <a:noFill/>
          </a:ln>
        </p:spPr>
        <p:style>
          <a:lnRef idx="0"/>
          <a:fillRef idx="0"/>
          <a:effectRef idx="0"/>
          <a:fontRef idx="minor"/>
        </p:style>
        <p:txBody>
          <a:bodyPr lIns="90000" rIns="90000" tIns="45000" bIns="45000">
            <a:noAutofit/>
          </a:bodyPr>
          <a:p>
            <a:pPr marL="228600" indent="-227880">
              <a:lnSpc>
                <a:spcPct val="150000"/>
              </a:lnSpc>
              <a:spcBef>
                <a:spcPts val="1001"/>
              </a:spcBef>
              <a:buClr>
                <a:srgbClr val="000000"/>
              </a:buClr>
              <a:buFont typeface="Arial"/>
              <a:buChar char="•"/>
            </a:pPr>
            <a:r>
              <a:rPr b="0" lang="en-US" sz="2800" spc="-1" strike="noStrike">
                <a:solidFill>
                  <a:srgbClr val="000000"/>
                </a:solidFill>
                <a:latin typeface="Times New Roman"/>
                <a:ea typeface="DejaVu Sans"/>
              </a:rPr>
              <a:t>Header file &lt;stdlib.h&gt;</a:t>
            </a:r>
            <a:endParaRPr b="0" lang="en-US" sz="2800" spc="-1" strike="noStrike">
              <a:latin typeface="Arial"/>
            </a:endParaRPr>
          </a:p>
          <a:p>
            <a:pPr marL="228600" indent="-227880">
              <a:lnSpc>
                <a:spcPct val="150000"/>
              </a:lnSpc>
              <a:spcBef>
                <a:spcPts val="1001"/>
              </a:spcBef>
              <a:buClr>
                <a:srgbClr val="000000"/>
              </a:buClr>
              <a:buFont typeface="Arial"/>
              <a:buChar char="•"/>
            </a:pPr>
            <a:r>
              <a:rPr b="0" lang="en-US" sz="2800" spc="-1" strike="noStrike">
                <a:solidFill>
                  <a:srgbClr val="000000"/>
                </a:solidFill>
                <a:latin typeface="Times New Roman"/>
                <a:ea typeface="DejaVu Sans"/>
              </a:rPr>
              <a:t> </a:t>
            </a:r>
            <a:r>
              <a:rPr b="0" lang="en-US" sz="2800" spc="-1" strike="noStrike">
                <a:solidFill>
                  <a:srgbClr val="000000"/>
                </a:solidFill>
                <a:latin typeface="Times New Roman"/>
                <a:ea typeface="DejaVu Sans"/>
              </a:rPr>
              <a:t>int atoi(const char *nptr);</a:t>
            </a:r>
            <a:endParaRPr b="0" lang="en-US" sz="2800" spc="-1" strike="noStrike">
              <a:latin typeface="Arial"/>
            </a:endParaRPr>
          </a:p>
          <a:p>
            <a:pPr marL="228600" indent="-227880">
              <a:lnSpc>
                <a:spcPct val="150000"/>
              </a:lnSpc>
              <a:spcBef>
                <a:spcPts val="1001"/>
              </a:spcBef>
              <a:buClr>
                <a:srgbClr val="000000"/>
              </a:buClr>
              <a:buFont typeface="Arial"/>
              <a:buChar char="•"/>
            </a:pPr>
            <a:r>
              <a:rPr b="0" lang="en-US" sz="2800" spc="-1" strike="noStrike">
                <a:solidFill>
                  <a:srgbClr val="000000"/>
                </a:solidFill>
                <a:latin typeface="Times New Roman"/>
                <a:ea typeface="DejaVu Sans"/>
              </a:rPr>
              <a:t>long atol(const char *nptr);</a:t>
            </a:r>
            <a:endParaRPr b="0" lang="en-US" sz="2800" spc="-1" strike="noStrike">
              <a:latin typeface="Arial"/>
            </a:endParaRPr>
          </a:p>
          <a:p>
            <a:pPr marL="228600" indent="-227880">
              <a:lnSpc>
                <a:spcPct val="150000"/>
              </a:lnSpc>
              <a:spcBef>
                <a:spcPts val="1001"/>
              </a:spcBef>
              <a:buClr>
                <a:srgbClr val="000000"/>
              </a:buClr>
              <a:buFont typeface="Arial"/>
              <a:buChar char="•"/>
            </a:pPr>
            <a:r>
              <a:rPr b="0" lang="en-US" sz="2800" spc="-1" strike="noStrike">
                <a:solidFill>
                  <a:srgbClr val="000000"/>
                </a:solidFill>
                <a:latin typeface="Times New Roman"/>
                <a:ea typeface="DejaVu Sans"/>
              </a:rPr>
              <a:t>long long atoll(const char *nptr);</a:t>
            </a:r>
            <a:endParaRPr b="0" lang="en-US" sz="2800" spc="-1" strike="noStrike">
              <a:latin typeface="Arial"/>
            </a:endParaRPr>
          </a:p>
        </p:txBody>
      </p:sp>
      <p:sp>
        <p:nvSpPr>
          <p:cNvPr id="517"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5E37E714-C909-4171-8EDF-4449C5F2F05C}"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String Processing</a:t>
            </a:r>
            <a:endParaRPr b="0" lang="en-US" sz="3200" spc="-1" strike="noStrike">
              <a:latin typeface="Arial"/>
            </a:endParaRPr>
          </a:p>
        </p:txBody>
      </p:sp>
      <p:sp>
        <p:nvSpPr>
          <p:cNvPr id="519" name="CustomShape 2"/>
          <p:cNvSpPr/>
          <p:nvPr/>
        </p:nvSpPr>
        <p:spPr>
          <a:xfrm>
            <a:off x="838080" y="1459440"/>
            <a:ext cx="10514880" cy="4716720"/>
          </a:xfrm>
          <a:prstGeom prst="rect">
            <a:avLst/>
          </a:prstGeom>
          <a:noFill/>
          <a:ln w="0">
            <a:noFill/>
          </a:ln>
        </p:spPr>
        <p:style>
          <a:lnRef idx="0"/>
          <a:fillRef idx="0"/>
          <a:effectRef idx="0"/>
          <a:fontRef idx="minor"/>
        </p:style>
        <p:txBody>
          <a:bodyPr lIns="90000" rIns="90000" tIns="45000" bIns="45000">
            <a:noAutofit/>
          </a:bodyPr>
          <a:p>
            <a:pPr marL="228600" indent="-227880">
              <a:lnSpc>
                <a:spcPct val="150000"/>
              </a:lnSpc>
              <a:spcBef>
                <a:spcPts val="1001"/>
              </a:spcBef>
              <a:buClr>
                <a:srgbClr val="000000"/>
              </a:buClr>
              <a:buFont typeface="Arial"/>
              <a:buChar char="•"/>
            </a:pPr>
            <a:r>
              <a:rPr b="0" lang="en-US" sz="2800" spc="-1" strike="noStrike">
                <a:solidFill>
                  <a:srgbClr val="000000"/>
                </a:solidFill>
                <a:latin typeface="Times New Roman"/>
                <a:ea typeface="DejaVu Sans"/>
              </a:rPr>
              <a:t>Header file &lt;stdio.h&gt;</a:t>
            </a:r>
            <a:endParaRPr b="0" lang="en-US" sz="2800" spc="-1" strike="noStrike">
              <a:latin typeface="Arial"/>
            </a:endParaRPr>
          </a:p>
          <a:p>
            <a:pPr marL="228600" indent="-227880">
              <a:lnSpc>
                <a:spcPct val="150000"/>
              </a:lnSpc>
              <a:spcBef>
                <a:spcPts val="1001"/>
              </a:spcBef>
              <a:buClr>
                <a:srgbClr val="000000"/>
              </a:buClr>
              <a:buFont typeface="Arial"/>
              <a:buChar char="•"/>
            </a:pPr>
            <a:r>
              <a:rPr b="0" lang="en-US" sz="2800" spc="-1" strike="noStrike">
                <a:solidFill>
                  <a:srgbClr val="000000"/>
                </a:solidFill>
                <a:latin typeface="Times New Roman"/>
                <a:ea typeface="DejaVu Sans"/>
              </a:rPr>
              <a:t>int scanf(const char *format, ...);</a:t>
            </a:r>
            <a:endParaRPr b="0" lang="en-US" sz="2800" spc="-1" strike="noStrike">
              <a:latin typeface="Arial"/>
            </a:endParaRPr>
          </a:p>
          <a:p>
            <a:pPr marL="228600" indent="-227880">
              <a:lnSpc>
                <a:spcPct val="150000"/>
              </a:lnSpc>
              <a:spcBef>
                <a:spcPts val="1001"/>
              </a:spcBef>
              <a:buClr>
                <a:srgbClr val="000000"/>
              </a:buClr>
              <a:buFont typeface="Arial"/>
              <a:buChar char="•"/>
            </a:pPr>
            <a:r>
              <a:rPr b="0" lang="en-US" sz="2800" spc="-1" strike="noStrike">
                <a:solidFill>
                  <a:srgbClr val="000000"/>
                </a:solidFill>
                <a:latin typeface="Times New Roman"/>
                <a:ea typeface="DejaVu Sans"/>
              </a:rPr>
              <a:t>int sscanf(const char *str, const char *format, ...);</a:t>
            </a:r>
            <a:endParaRPr b="0" lang="en-US" sz="2800" spc="-1" strike="noStrike">
              <a:latin typeface="Arial"/>
            </a:endParaRPr>
          </a:p>
        </p:txBody>
      </p:sp>
      <p:sp>
        <p:nvSpPr>
          <p:cNvPr id="520"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0ADC26DD-333F-4AF2-905A-2D5636263192}"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String Processing</a:t>
            </a:r>
            <a:endParaRPr b="0" lang="en-US" sz="3200" spc="-1" strike="noStrike">
              <a:latin typeface="Arial"/>
            </a:endParaRPr>
          </a:p>
        </p:txBody>
      </p:sp>
      <p:sp>
        <p:nvSpPr>
          <p:cNvPr id="522" name="CustomShape 2"/>
          <p:cNvSpPr/>
          <p:nvPr/>
        </p:nvSpPr>
        <p:spPr>
          <a:xfrm>
            <a:off x="838080" y="1459440"/>
            <a:ext cx="10514880" cy="4716720"/>
          </a:xfrm>
          <a:prstGeom prst="rect">
            <a:avLst/>
          </a:prstGeom>
          <a:noFill/>
          <a:ln w="0">
            <a:noFill/>
          </a:ln>
        </p:spPr>
        <p:style>
          <a:lnRef idx="0"/>
          <a:fillRef idx="0"/>
          <a:effectRef idx="0"/>
          <a:fontRef idx="minor"/>
        </p:style>
        <p:txBody>
          <a:bodyPr lIns="90000" rIns="90000" tIns="45000" bIns="45000">
            <a:noAutofit/>
          </a:bodyPr>
          <a:p>
            <a:pPr marL="228600" indent="-227880">
              <a:lnSpc>
                <a:spcPct val="150000"/>
              </a:lnSpc>
              <a:spcBef>
                <a:spcPts val="1001"/>
              </a:spcBef>
              <a:buClr>
                <a:srgbClr val="000000"/>
              </a:buClr>
              <a:buFont typeface="Arial"/>
              <a:buChar char="•"/>
            </a:pPr>
            <a:r>
              <a:rPr b="0" lang="en-US" sz="2800" spc="-1" strike="noStrike">
                <a:solidFill>
                  <a:srgbClr val="000000"/>
                </a:solidFill>
                <a:latin typeface="Times New Roman"/>
                <a:ea typeface="DejaVu Sans"/>
              </a:rPr>
              <a:t>Header file &lt;stdio.h&gt;</a:t>
            </a:r>
            <a:endParaRPr b="0" lang="en-US" sz="2800" spc="-1" strike="noStrike">
              <a:latin typeface="Arial"/>
            </a:endParaRPr>
          </a:p>
          <a:p>
            <a:pPr marL="228600" indent="-227880">
              <a:lnSpc>
                <a:spcPct val="150000"/>
              </a:lnSpc>
              <a:spcBef>
                <a:spcPts val="1001"/>
              </a:spcBef>
              <a:buClr>
                <a:srgbClr val="000000"/>
              </a:buClr>
              <a:buFont typeface="Arial"/>
              <a:buChar char="•"/>
            </a:pPr>
            <a:r>
              <a:rPr b="0" lang="en-US" sz="2800" spc="-1" strike="noStrike">
                <a:solidFill>
                  <a:srgbClr val="000000"/>
                </a:solidFill>
                <a:latin typeface="Times New Roman"/>
                <a:ea typeface="DejaVu Sans"/>
              </a:rPr>
              <a:t>int printf(const char *format, ...);</a:t>
            </a:r>
            <a:endParaRPr b="0" lang="en-US" sz="2800" spc="-1" strike="noStrike">
              <a:latin typeface="Arial"/>
            </a:endParaRPr>
          </a:p>
          <a:p>
            <a:pPr marL="228600" indent="-227880">
              <a:lnSpc>
                <a:spcPct val="150000"/>
              </a:lnSpc>
              <a:spcBef>
                <a:spcPts val="1001"/>
              </a:spcBef>
              <a:buClr>
                <a:srgbClr val="000000"/>
              </a:buClr>
              <a:buFont typeface="Arial"/>
              <a:buChar char="•"/>
            </a:pPr>
            <a:r>
              <a:rPr b="0" lang="en-US" sz="2800" spc="-1" strike="noStrike">
                <a:solidFill>
                  <a:srgbClr val="000000"/>
                </a:solidFill>
                <a:latin typeface="Times New Roman"/>
                <a:ea typeface="DejaVu Sans"/>
              </a:rPr>
              <a:t>int sprintf(char *str, const char *format, ...);</a:t>
            </a:r>
            <a:endParaRPr b="0" lang="en-US" sz="2800" spc="-1" strike="noStrike">
              <a:latin typeface="Arial"/>
            </a:endParaRPr>
          </a:p>
          <a:p>
            <a:pPr marL="228600" indent="-227880">
              <a:lnSpc>
                <a:spcPct val="150000"/>
              </a:lnSpc>
              <a:spcBef>
                <a:spcPts val="1001"/>
              </a:spcBef>
              <a:buClr>
                <a:srgbClr val="000000"/>
              </a:buClr>
              <a:buFont typeface="Arial"/>
              <a:buChar char="•"/>
            </a:pPr>
            <a:r>
              <a:rPr b="0" lang="en-US" sz="2800" spc="-1" strike="noStrike">
                <a:solidFill>
                  <a:srgbClr val="000000"/>
                </a:solidFill>
                <a:latin typeface="Times New Roman"/>
                <a:ea typeface="DejaVu Sans"/>
              </a:rPr>
              <a:t>int snprintf(char *str, size_t size, const char *format, ...);</a:t>
            </a:r>
            <a:endParaRPr b="0" lang="en-US" sz="2800" spc="-1" strike="noStrike">
              <a:latin typeface="Arial"/>
            </a:endParaRPr>
          </a:p>
        </p:txBody>
      </p:sp>
      <p:sp>
        <p:nvSpPr>
          <p:cNvPr id="523"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BE46B514-343B-4F21-8982-0896DCD41007}"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String Processing</a:t>
            </a:r>
            <a:endParaRPr b="0" lang="en-US" sz="3200" spc="-1" strike="noStrike">
              <a:latin typeface="Arial"/>
            </a:endParaRPr>
          </a:p>
        </p:txBody>
      </p:sp>
      <p:sp>
        <p:nvSpPr>
          <p:cNvPr id="525" name="CustomShape 2"/>
          <p:cNvSpPr/>
          <p:nvPr/>
        </p:nvSpPr>
        <p:spPr>
          <a:xfrm>
            <a:off x="838080" y="1459440"/>
            <a:ext cx="10514880" cy="4716720"/>
          </a:xfrm>
          <a:prstGeom prst="rect">
            <a:avLst/>
          </a:prstGeom>
          <a:noFill/>
          <a:ln w="0">
            <a:noFill/>
          </a:ln>
        </p:spPr>
        <p:style>
          <a:lnRef idx="0"/>
          <a:fillRef idx="0"/>
          <a:effectRef idx="0"/>
          <a:fontRef idx="minor"/>
        </p:style>
        <p:txBody>
          <a:bodyPr lIns="90000" rIns="90000" tIns="45000" bIns="45000">
            <a:noAutofit/>
          </a:bodyPr>
          <a:p>
            <a:pPr marL="228600" indent="-227880">
              <a:lnSpc>
                <a:spcPct val="150000"/>
              </a:lnSpc>
              <a:spcBef>
                <a:spcPts val="1001"/>
              </a:spcBef>
              <a:buClr>
                <a:srgbClr val="000000"/>
              </a:buClr>
              <a:buFont typeface="Arial"/>
              <a:buChar char="•"/>
            </a:pPr>
            <a:r>
              <a:rPr b="0" lang="en-US" sz="2800" spc="-1" strike="noStrike">
                <a:solidFill>
                  <a:srgbClr val="000000"/>
                </a:solidFill>
                <a:latin typeface="Times New Roman"/>
                <a:ea typeface="DejaVu Sans"/>
              </a:rPr>
              <a:t>%d: integer</a:t>
            </a:r>
            <a:endParaRPr b="0" lang="en-US" sz="2800" spc="-1" strike="noStrike">
              <a:latin typeface="Arial"/>
            </a:endParaRPr>
          </a:p>
          <a:p>
            <a:pPr marL="228600" indent="-227880">
              <a:lnSpc>
                <a:spcPct val="150000"/>
              </a:lnSpc>
              <a:spcBef>
                <a:spcPts val="1001"/>
              </a:spcBef>
              <a:buClr>
                <a:srgbClr val="000000"/>
              </a:buClr>
              <a:buFont typeface="Arial"/>
              <a:buChar char="•"/>
            </a:pPr>
            <a:r>
              <a:rPr b="0" lang="en-US" sz="2800" spc="-1" strike="noStrike">
                <a:solidFill>
                  <a:srgbClr val="000000"/>
                </a:solidFill>
                <a:latin typeface="Times New Roman"/>
                <a:ea typeface="DejaVu Sans"/>
              </a:rPr>
              <a:t>%ld: long</a:t>
            </a:r>
            <a:endParaRPr b="0" lang="en-US" sz="2800" spc="-1" strike="noStrike">
              <a:latin typeface="Arial"/>
            </a:endParaRPr>
          </a:p>
          <a:p>
            <a:pPr marL="228600" indent="-227880">
              <a:lnSpc>
                <a:spcPct val="150000"/>
              </a:lnSpc>
              <a:spcBef>
                <a:spcPts val="1001"/>
              </a:spcBef>
              <a:buClr>
                <a:srgbClr val="000000"/>
              </a:buClr>
              <a:buFont typeface="Arial"/>
              <a:buChar char="•"/>
            </a:pPr>
            <a:r>
              <a:rPr b="0" lang="en-US" sz="2800" spc="-1" strike="noStrike">
                <a:solidFill>
                  <a:srgbClr val="000000"/>
                </a:solidFill>
                <a:latin typeface="Times New Roman"/>
                <a:ea typeface="DejaVu Sans"/>
              </a:rPr>
              <a:t>%s: string</a:t>
            </a:r>
            <a:endParaRPr b="0" lang="en-US" sz="2800" spc="-1" strike="noStrike">
              <a:latin typeface="Arial"/>
            </a:endParaRPr>
          </a:p>
          <a:p>
            <a:pPr marL="228600" indent="-227880">
              <a:lnSpc>
                <a:spcPct val="150000"/>
              </a:lnSpc>
              <a:spcBef>
                <a:spcPts val="1001"/>
              </a:spcBef>
              <a:buClr>
                <a:srgbClr val="000000"/>
              </a:buClr>
              <a:buFont typeface="Arial"/>
              <a:buChar char="•"/>
            </a:pPr>
            <a:r>
              <a:rPr b="0" lang="en-US" sz="2800" spc="-1" strike="noStrike">
                <a:solidFill>
                  <a:srgbClr val="000000"/>
                </a:solidFill>
                <a:latin typeface="Times New Roman"/>
                <a:ea typeface="DejaVu Sans"/>
              </a:rPr>
              <a:t>%x: hex</a:t>
            </a:r>
            <a:endParaRPr b="0" lang="en-US" sz="2800" spc="-1" strike="noStrike">
              <a:latin typeface="Arial"/>
            </a:endParaRPr>
          </a:p>
          <a:p>
            <a:pPr marL="228600" indent="-227880">
              <a:lnSpc>
                <a:spcPct val="150000"/>
              </a:lnSpc>
              <a:spcBef>
                <a:spcPts val="1001"/>
              </a:spcBef>
              <a:buClr>
                <a:srgbClr val="000000"/>
              </a:buClr>
              <a:buFont typeface="Arial"/>
              <a:buChar char="•"/>
            </a:pPr>
            <a:r>
              <a:rPr b="0" lang="en-US" sz="2800" spc="-1" strike="noStrike">
                <a:solidFill>
                  <a:srgbClr val="000000"/>
                </a:solidFill>
                <a:latin typeface="Times New Roman"/>
                <a:ea typeface="DejaVu Sans"/>
              </a:rPr>
              <a:t>%p: pointer</a:t>
            </a:r>
            <a:endParaRPr b="0" lang="en-US" sz="2800" spc="-1" strike="noStrike">
              <a:latin typeface="Arial"/>
            </a:endParaRPr>
          </a:p>
        </p:txBody>
      </p:sp>
      <p:sp>
        <p:nvSpPr>
          <p:cNvPr id="526"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CD742A60-03B4-4D5C-ADE8-0A4B6EAE750F}"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838080" y="18360"/>
            <a:ext cx="10514880" cy="1324800"/>
          </a:xfrm>
          <a:prstGeom prst="rect">
            <a:avLst/>
          </a:prstGeom>
          <a:noFill/>
          <a:ln w="0">
            <a:noFill/>
          </a:ln>
        </p:spPr>
        <p:style>
          <a:lnRef idx="0"/>
          <a:fillRef idx="0"/>
          <a:effectRef idx="0"/>
          <a:fontRef idx="minor"/>
        </p:style>
        <p:txBody>
          <a:bodyPr lIns="0" rIns="0" tIns="0" bIns="0" anchor="ctr">
            <a:noAutofit/>
          </a:bodyPr>
          <a:p>
            <a:pPr>
              <a:lnSpc>
                <a:spcPct val="90000"/>
              </a:lnSpc>
            </a:pPr>
            <a:r>
              <a:rPr b="0" lang="en-US" sz="3200" spc="-1" strike="noStrike">
                <a:solidFill>
                  <a:srgbClr val="000000"/>
                </a:solidFill>
                <a:latin typeface="Crimson"/>
                <a:ea typeface="DejaVu Sans"/>
              </a:rPr>
              <a:t>History: PDP-11</a:t>
            </a:r>
            <a:endParaRPr b="0" lang="en-US" sz="3200" spc="-1" strike="noStrike">
              <a:latin typeface="Arial"/>
            </a:endParaRPr>
          </a:p>
        </p:txBody>
      </p:sp>
      <p:pic>
        <p:nvPicPr>
          <p:cNvPr id="148" name="Picture 191" descr=""/>
          <p:cNvPicPr/>
          <p:nvPr/>
        </p:nvPicPr>
        <p:blipFill>
          <a:blip r:embed="rId1"/>
          <a:stretch/>
        </p:blipFill>
        <p:spPr>
          <a:xfrm>
            <a:off x="7367400" y="1387440"/>
            <a:ext cx="3657240" cy="4876560"/>
          </a:xfrm>
          <a:prstGeom prst="rect">
            <a:avLst/>
          </a:prstGeom>
          <a:ln w="0">
            <a:noFill/>
          </a:ln>
        </p:spPr>
      </p:pic>
      <p:sp>
        <p:nvSpPr>
          <p:cNvPr id="149" name="CustomShape 2"/>
          <p:cNvSpPr/>
          <p:nvPr/>
        </p:nvSpPr>
        <p:spPr>
          <a:xfrm>
            <a:off x="878400" y="1351440"/>
            <a:ext cx="6171840" cy="4984560"/>
          </a:xfrm>
          <a:prstGeom prst="rect">
            <a:avLst/>
          </a:prstGeom>
          <a:noFill/>
          <a:ln w="0">
            <a:noFill/>
          </a:ln>
        </p:spPr>
        <p:style>
          <a:lnRef idx="0"/>
          <a:fillRef idx="0"/>
          <a:effectRef idx="0"/>
          <a:fontRef idx="minor"/>
        </p:style>
        <p:txBody>
          <a:bodyPr lIns="90000" rIns="90000" tIns="45000" bIns="45000">
            <a:noAutofit/>
          </a:bodyPr>
          <a:p>
            <a:pPr marL="216000" indent="-215640">
              <a:lnSpc>
                <a:spcPct val="115000"/>
              </a:lnSpc>
              <a:buClr>
                <a:srgbClr val="000000"/>
              </a:buClr>
              <a:buSzPct val="45000"/>
              <a:buFont typeface="Wingdings" charset="2"/>
              <a:buChar char=""/>
            </a:pPr>
            <a:r>
              <a:rPr b="0" lang="en-US" sz="2800" spc="-1" strike="noStrike">
                <a:solidFill>
                  <a:srgbClr val="000000"/>
                </a:solidFill>
                <a:latin typeface="Crimson"/>
                <a:ea typeface="DejaVu Sans"/>
              </a:rPr>
              <a:t>Ritchie and Thompson decided to port UNIX on PDP-11</a:t>
            </a:r>
            <a:endParaRPr b="0" lang="en-US" sz="2800" spc="-1" strike="noStrike">
              <a:latin typeface="Arial"/>
            </a:endParaRPr>
          </a:p>
          <a:p>
            <a:pPr marL="216000" indent="-215640">
              <a:lnSpc>
                <a:spcPct val="115000"/>
              </a:lnSpc>
              <a:buClr>
                <a:srgbClr val="000000"/>
              </a:buClr>
              <a:buSzPct val="45000"/>
              <a:buFont typeface="Wingdings" charset="2"/>
              <a:buChar char=""/>
            </a:pPr>
            <a:r>
              <a:rPr b="0" lang="en-US" sz="2800" spc="-1" strike="noStrike">
                <a:solidFill>
                  <a:srgbClr val="000000"/>
                </a:solidFill>
                <a:latin typeface="Crimson"/>
                <a:ea typeface="DejaVu Sans"/>
              </a:rPr>
              <a:t>UNIX for PDP-11 was also developed in assembly</a:t>
            </a:r>
            <a:endParaRPr b="0" lang="en-US" sz="2800" spc="-1" strike="noStrike">
              <a:latin typeface="Arial"/>
            </a:endParaRPr>
          </a:p>
          <a:p>
            <a:pPr marL="216000" indent="-215640">
              <a:lnSpc>
                <a:spcPct val="115000"/>
              </a:lnSpc>
              <a:buClr>
                <a:srgbClr val="000000"/>
              </a:buClr>
              <a:buSzPct val="45000"/>
              <a:buFont typeface="Wingdings" charset="2"/>
              <a:buChar char=""/>
            </a:pPr>
            <a:r>
              <a:rPr b="0" lang="en-US" sz="2800" spc="-1" strike="noStrike">
                <a:solidFill>
                  <a:srgbClr val="000000"/>
                </a:solidFill>
                <a:latin typeface="Crimson"/>
                <a:ea typeface="DejaVu Sans"/>
              </a:rPr>
              <a:t>There was need for a programming language for developing utilities on the new platform</a:t>
            </a:r>
            <a:endParaRPr b="0" lang="en-US" sz="2800" spc="-1" strike="noStrike">
              <a:latin typeface="Arial"/>
            </a:endParaRPr>
          </a:p>
        </p:txBody>
      </p:sp>
      <p:sp>
        <p:nvSpPr>
          <p:cNvPr id="150"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E79417A0-83AA-490F-B07D-4F9AA84D50B2}"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CustomShape 1"/>
          <p:cNvSpPr/>
          <p:nvPr/>
        </p:nvSpPr>
        <p:spPr>
          <a:xfrm>
            <a:off x="1600200" y="1817640"/>
            <a:ext cx="9372240" cy="708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Crimson"/>
                <a:ea typeface="DejaVu Sans"/>
              </a:rPr>
              <a:t>Pointer to Function</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Pointer to Function</a:t>
            </a:r>
            <a:endParaRPr b="0" lang="en-US" sz="3200" spc="-1" strike="noStrike">
              <a:latin typeface="Arial"/>
            </a:endParaRPr>
          </a:p>
        </p:txBody>
      </p:sp>
      <p:sp>
        <p:nvSpPr>
          <p:cNvPr id="529" name="CustomShape 2"/>
          <p:cNvSpPr/>
          <p:nvPr/>
        </p:nvSpPr>
        <p:spPr>
          <a:xfrm>
            <a:off x="838080" y="1459440"/>
            <a:ext cx="10514880" cy="4716720"/>
          </a:xfrm>
          <a:prstGeom prst="rect">
            <a:avLst/>
          </a:prstGeom>
          <a:noFill/>
          <a:ln w="0">
            <a:noFill/>
          </a:ln>
        </p:spPr>
        <p:style>
          <a:lnRef idx="0"/>
          <a:fillRef idx="0"/>
          <a:effectRef idx="0"/>
          <a:fontRef idx="minor"/>
        </p:style>
        <p:txBody>
          <a:bodyPr lIns="90000" rIns="90000" tIns="45000" bIns="45000">
            <a:noAutofit/>
          </a:bodyPr>
          <a:p>
            <a:pPr marL="228600" indent="-227880">
              <a:lnSpc>
                <a:spcPct val="150000"/>
              </a:lnSpc>
              <a:spcBef>
                <a:spcPts val="1001"/>
              </a:spcBef>
              <a:buClr>
                <a:srgbClr val="000000"/>
              </a:buClr>
              <a:buFont typeface="Arial"/>
              <a:buChar char="•"/>
            </a:pPr>
            <a:r>
              <a:rPr b="0" lang="en-US" sz="2800" spc="-1" strike="noStrike">
                <a:solidFill>
                  <a:srgbClr val="000000"/>
                </a:solidFill>
                <a:latin typeface="Crimson"/>
                <a:ea typeface="DejaVu Sans"/>
              </a:rPr>
              <a:t>To define a variable having type of pointer to a function:</a:t>
            </a:r>
            <a:endParaRPr b="0" lang="en-US" sz="2800" spc="-1" strike="noStrike">
              <a:latin typeface="Arial"/>
            </a:endParaRPr>
          </a:p>
          <a:p>
            <a:pPr lvl="1" marL="864000" indent="-323640">
              <a:lnSpc>
                <a:spcPct val="100000"/>
              </a:lnSpc>
              <a:spcBef>
                <a:spcPts val="1134"/>
              </a:spcBef>
              <a:buClr>
                <a:srgbClr val="000000"/>
              </a:buClr>
              <a:buSzPct val="75000"/>
              <a:buFont typeface="Symbol"/>
              <a:buChar char=""/>
            </a:pPr>
            <a:r>
              <a:rPr b="0" lang="en-US" sz="2400" spc="-1" strike="noStrike">
                <a:solidFill>
                  <a:srgbClr val="000000"/>
                </a:solidFill>
                <a:latin typeface="Crimson"/>
                <a:ea typeface="DejaVu Sans"/>
              </a:rPr>
              <a:t>&lt;function return type&gt; (*&lt;variable name&gt;)(&lt;list of input parameters&gt;)</a:t>
            </a:r>
            <a:endParaRPr b="0" lang="en-US" sz="2400" spc="-1" strike="noStrike">
              <a:latin typeface="Arial"/>
            </a:endParaRPr>
          </a:p>
          <a:p>
            <a:pPr lvl="1" marL="864000" indent="-323640">
              <a:lnSpc>
                <a:spcPct val="100000"/>
              </a:lnSpc>
              <a:spcBef>
                <a:spcPts val="1134"/>
              </a:spcBef>
              <a:buClr>
                <a:srgbClr val="000000"/>
              </a:buClr>
              <a:buSzPct val="75000"/>
              <a:buFont typeface="Symbol"/>
              <a:buChar char=""/>
            </a:pPr>
            <a:r>
              <a:rPr b="0" lang="en-US" sz="2400" spc="-1" strike="noStrike">
                <a:solidFill>
                  <a:srgbClr val="000000"/>
                </a:solidFill>
                <a:latin typeface="Crimson"/>
                <a:ea typeface="DejaVu Sans"/>
              </a:rPr>
              <a:t>int (*count_even)(int arr[], int count)</a:t>
            </a:r>
            <a:endParaRPr b="0" lang="en-US" sz="2400" spc="-1" strike="noStrike">
              <a:latin typeface="Arial"/>
            </a:endParaRPr>
          </a:p>
          <a:p>
            <a:pPr marL="228600" indent="-227880">
              <a:lnSpc>
                <a:spcPct val="100000"/>
              </a:lnSpc>
              <a:spcBef>
                <a:spcPts val="1417"/>
              </a:spcBef>
              <a:buClr>
                <a:srgbClr val="000000"/>
              </a:buClr>
              <a:buFont typeface="Arial"/>
              <a:buChar char="•"/>
            </a:pPr>
            <a:r>
              <a:rPr b="0" lang="en-US" sz="2800" spc="-1" strike="noStrike">
                <a:solidFill>
                  <a:srgbClr val="000000"/>
                </a:solidFill>
                <a:latin typeface="Crimson"/>
                <a:ea typeface="DejaVu Sans"/>
              </a:rPr>
              <a:t>typedef can be used to define a type and create abstraction</a:t>
            </a:r>
            <a:endParaRPr b="0" lang="en-US" sz="2800" spc="-1" strike="noStrike">
              <a:latin typeface="Arial"/>
            </a:endParaRPr>
          </a:p>
        </p:txBody>
      </p:sp>
      <p:sp>
        <p:nvSpPr>
          <p:cNvPr id="530"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EEA3F4ED-66BC-44BD-8565-13E8065551A6}"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Pointer to Function</a:t>
            </a:r>
            <a:endParaRPr b="0" lang="en-US" sz="3200" spc="-1" strike="noStrike">
              <a:latin typeface="Arial"/>
            </a:endParaRPr>
          </a:p>
        </p:txBody>
      </p:sp>
      <p:sp>
        <p:nvSpPr>
          <p:cNvPr id="532" name="CustomShape 2"/>
          <p:cNvSpPr/>
          <p:nvPr/>
        </p:nvSpPr>
        <p:spPr>
          <a:xfrm>
            <a:off x="873720" y="120348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endParaRPr b="0" lang="en-US" sz="1800" spc="-1" strike="noStrike">
              <a:latin typeface="Arial"/>
            </a:endParaRPr>
          </a:p>
          <a:p>
            <a:pPr marL="182880">
              <a:lnSpc>
                <a:spcPct val="100000"/>
              </a:lnSpc>
            </a:pPr>
            <a:r>
              <a:rPr b="1" lang="en-US" sz="2000" spc="-1" strike="noStrike">
                <a:solidFill>
                  <a:srgbClr val="000000"/>
                </a:solidFill>
                <a:latin typeface="FreeMono"/>
                <a:ea typeface="DejaVu Sans"/>
              </a:rPr>
              <a:t>typedef</a:t>
            </a:r>
            <a:r>
              <a:rPr b="1" lang="en-US" sz="2000" spc="-1" strike="noStrike">
                <a:solidFill>
                  <a:srgbClr val="3465a4"/>
                </a:solidFill>
                <a:latin typeface="FreeMono"/>
                <a:ea typeface="DejaVu Sans"/>
              </a:rPr>
              <a:t> int(</a:t>
            </a:r>
            <a:r>
              <a:rPr b="1" lang="en-US" sz="2000" spc="-1" strike="noStrike">
                <a:solidFill>
                  <a:srgbClr val="000000"/>
                </a:solidFill>
                <a:latin typeface="FreeMono"/>
                <a:ea typeface="DejaVu Sans"/>
              </a:rPr>
              <a:t>*on_btn_clk_t</a:t>
            </a:r>
            <a:r>
              <a:rPr b="1" lang="en-US" sz="2000" spc="-1" strike="noStrike">
                <a:solidFill>
                  <a:srgbClr val="3465a4"/>
                </a:solidFill>
                <a:latin typeface="FreeMono"/>
                <a:ea typeface="DejaVu Sans"/>
              </a:rPr>
              <a:t>)(</a:t>
            </a:r>
            <a:r>
              <a:rPr b="1" lang="en-US" sz="2000" spc="-1" strike="noStrike">
                <a:solidFill>
                  <a:srgbClr val="158466"/>
                </a:solidFill>
                <a:latin typeface="FreeMono"/>
                <a:ea typeface="DejaVu Sans"/>
              </a:rPr>
              <a:t>struct</a:t>
            </a:r>
            <a:r>
              <a:rPr b="1" lang="en-US" sz="2000" spc="-1" strike="noStrike">
                <a:solidFill>
                  <a:srgbClr val="3465a4"/>
                </a:solidFill>
                <a:latin typeface="FreeMono"/>
                <a:ea typeface="DejaVu Sans"/>
              </a:rPr>
              <a:t> </a:t>
            </a:r>
            <a:r>
              <a:rPr b="1" lang="en-US" sz="2000" spc="-1" strike="noStrike">
                <a:solidFill>
                  <a:srgbClr val="000000"/>
                </a:solidFill>
                <a:latin typeface="FreeMono"/>
                <a:ea typeface="DejaVu Sans"/>
              </a:rPr>
              <a:t>event*</a:t>
            </a:r>
            <a:r>
              <a:rPr b="1" lang="en-US" sz="2000" spc="-1" strike="noStrike">
                <a:solidFill>
                  <a:srgbClr val="3465a4"/>
                </a:solidFill>
                <a:latin typeface="FreeMono"/>
                <a:ea typeface="DejaVu Sans"/>
              </a:rPr>
              <a: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2a6099"/>
                </a:solidFill>
                <a:latin typeface="FreeMono"/>
                <a:ea typeface="DejaVu Sans"/>
              </a:rPr>
              <a:t>int</a:t>
            </a:r>
            <a:r>
              <a:rPr b="1" lang="en-US" sz="2000" spc="-1" strike="noStrike">
                <a:solidFill>
                  <a:srgbClr val="000000"/>
                </a:solidFill>
                <a:latin typeface="FreeMono"/>
                <a:ea typeface="DejaVu Sans"/>
              </a:rPr>
              <a:t> my_func(</a:t>
            </a:r>
            <a:r>
              <a:rPr b="1" lang="en-US" sz="2000" spc="-1" strike="noStrike">
                <a:solidFill>
                  <a:srgbClr val="158466"/>
                </a:solidFill>
                <a:latin typeface="FreeMono"/>
                <a:ea typeface="DejaVu Sans"/>
              </a:rPr>
              <a:t>struct</a:t>
            </a:r>
            <a:r>
              <a:rPr b="1" lang="en-US" sz="2000" spc="-1" strike="noStrike">
                <a:solidFill>
                  <a:srgbClr val="000000"/>
                </a:solidFill>
                <a:latin typeface="FreeMono"/>
                <a:ea typeface="DejaVu Sans"/>
              </a:rPr>
              <a:t> *event) {</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 …</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return 0;</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endParaRPr b="0" lang="en-US" sz="2000" spc="-1" strike="noStrike">
              <a:latin typeface="Arial"/>
            </a:endParaRPr>
          </a:p>
          <a:p>
            <a:pPr marL="182880">
              <a:lnSpc>
                <a:spcPct val="100000"/>
              </a:lnSpc>
            </a:pPr>
            <a:r>
              <a:rPr b="1" lang="en-US" sz="2000" spc="-1" strike="noStrike">
                <a:solidFill>
                  <a:srgbClr val="3465a4"/>
                </a:solidFill>
                <a:latin typeface="FreeMono"/>
                <a:ea typeface="DejaVu Sans"/>
              </a:rPr>
              <a:t>int </a:t>
            </a:r>
            <a:r>
              <a:rPr b="1" lang="en-US" sz="2000" spc="-1" strike="noStrike">
                <a:solidFill>
                  <a:srgbClr val="000000"/>
                </a:solidFill>
                <a:latin typeface="FreeMono"/>
                <a:ea typeface="DejaVu Sans"/>
              </a:rPr>
              <a:t>main(</a:t>
            </a:r>
            <a:r>
              <a:rPr b="1" lang="en-US" sz="2000" spc="-1" strike="noStrike">
                <a:solidFill>
                  <a:srgbClr val="2a6099"/>
                </a:solidFill>
                <a:latin typeface="FreeMono"/>
                <a:ea typeface="DejaVu Sans"/>
              </a:rPr>
              <a:t>void</a:t>
            </a: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on_btn_clk_t _func = &amp;my_func;</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158466"/>
                </a:solidFill>
                <a:latin typeface="FreeMono"/>
                <a:ea typeface="DejaVu Sans"/>
              </a:rPr>
              <a:t>// …</a:t>
            </a:r>
            <a:endParaRPr b="0" lang="en-US" sz="2000" spc="-1" strike="noStrike">
              <a:latin typeface="Arial"/>
            </a:endParaRPr>
          </a:p>
          <a:p>
            <a:pPr marL="182880">
              <a:lnSpc>
                <a:spcPct val="100000"/>
              </a:lnSpc>
            </a:pPr>
            <a:r>
              <a:rPr b="1" lang="en-US" sz="2000" spc="-1" strike="noStrike">
                <a:solidFill>
                  <a:srgbClr val="158466"/>
                </a:solidFill>
                <a:latin typeface="FreeMono"/>
                <a:ea typeface="DejaVu Sans"/>
              </a:rPr>
              <a:t>   </a:t>
            </a:r>
            <a:r>
              <a:rPr b="1" lang="en-US" sz="2000" spc="-1" strike="noStrike">
                <a:solidFill>
                  <a:srgbClr val="000000"/>
                </a:solidFill>
                <a:latin typeface="FreeMono"/>
                <a:ea typeface="DejaVu Sans"/>
              </a:rPr>
              <a:t>if (condition) {</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_func(ev);</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exit();</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p:txBody>
      </p:sp>
      <p:sp>
        <p:nvSpPr>
          <p:cNvPr id="533"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F188EAF1-390C-4409-9AFA-7002A2B293FB}"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34" name="CustomShape 1"/>
          <p:cNvSpPr/>
          <p:nvPr/>
        </p:nvSpPr>
        <p:spPr>
          <a:xfrm>
            <a:off x="1600200" y="1817640"/>
            <a:ext cx="9372240" cy="708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Crimson"/>
                <a:ea typeface="DejaVu Sans"/>
              </a:rPr>
              <a:t>Header Files</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CustomShape 1"/>
          <p:cNvSpPr/>
          <p:nvPr/>
        </p:nvSpPr>
        <p:spPr>
          <a:xfrm>
            <a:off x="1600200" y="1817640"/>
            <a:ext cx="9372240" cy="708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4400" spc="-1" strike="noStrike">
                <a:solidFill>
                  <a:srgbClr val="000000"/>
                </a:solidFill>
                <a:latin typeface="Crimson"/>
                <a:ea typeface="DejaVu Sans"/>
              </a:rPr>
              <a:t>XV6 Shell</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XV6 Shell</a:t>
            </a:r>
            <a:endParaRPr b="0" lang="en-US" sz="3200" spc="-1" strike="noStrike">
              <a:latin typeface="Arial"/>
            </a:endParaRPr>
          </a:p>
        </p:txBody>
      </p:sp>
      <p:sp>
        <p:nvSpPr>
          <p:cNvPr id="537" name="CustomShape 2"/>
          <p:cNvSpPr/>
          <p:nvPr/>
        </p:nvSpPr>
        <p:spPr>
          <a:xfrm>
            <a:off x="838080" y="1459440"/>
            <a:ext cx="10514880" cy="4716720"/>
          </a:xfrm>
          <a:prstGeom prst="rect">
            <a:avLst/>
          </a:prstGeom>
          <a:noFill/>
          <a:ln w="0">
            <a:noFill/>
          </a:ln>
        </p:spPr>
        <p:style>
          <a:lnRef idx="0"/>
          <a:fillRef idx="0"/>
          <a:effectRef idx="0"/>
          <a:fontRef idx="minor"/>
        </p:style>
        <p:txBody>
          <a:bodyPr lIns="90000" rIns="90000" tIns="45000" bIns="45000">
            <a:noAutofit/>
          </a:bodyPr>
          <a:p>
            <a:pPr marL="228600" indent="-227880">
              <a:lnSpc>
                <a:spcPct val="150000"/>
              </a:lnSpc>
              <a:spcBef>
                <a:spcPts val="1001"/>
              </a:spcBef>
              <a:buClr>
                <a:srgbClr val="000000"/>
              </a:buClr>
              <a:buFont typeface="Arial"/>
              <a:buChar char="•"/>
            </a:pPr>
            <a:r>
              <a:rPr b="0" lang="en-US" sz="2800" spc="-1" strike="noStrike">
                <a:solidFill>
                  <a:srgbClr val="000000"/>
                </a:solidFill>
                <a:latin typeface="Crimson"/>
                <a:ea typeface="DejaVu Sans"/>
              </a:rPr>
              <a:t>XV6 is a UNIX like operating system implemented for educational purposes by MIT students.</a:t>
            </a:r>
            <a:endParaRPr b="0" lang="en-US" sz="2800" spc="-1" strike="noStrike">
              <a:latin typeface="Arial"/>
            </a:endParaRPr>
          </a:p>
          <a:p>
            <a:pPr marL="228600" indent="-227880">
              <a:lnSpc>
                <a:spcPct val="150000"/>
              </a:lnSpc>
              <a:spcBef>
                <a:spcPts val="1001"/>
              </a:spcBef>
              <a:buClr>
                <a:srgbClr val="000000"/>
              </a:buClr>
              <a:buFont typeface="Arial"/>
              <a:buChar char="•"/>
            </a:pPr>
            <a:r>
              <a:rPr b="0" lang="en-US" sz="2800" spc="-1" strike="noStrike">
                <a:solidFill>
                  <a:srgbClr val="000000"/>
                </a:solidFill>
                <a:latin typeface="Crimson"/>
                <a:ea typeface="DejaVu Sans"/>
              </a:rPr>
              <a:t>Last session we examined how an operating system boots. In this section we assume that operating system has been booted and the kernel is ready. We focus on the shell program letting users to interact with the system.</a:t>
            </a:r>
            <a:endParaRPr b="0" lang="en-US" sz="2800" spc="-1" strike="noStrike">
              <a:latin typeface="Arial"/>
            </a:endParaRPr>
          </a:p>
        </p:txBody>
      </p:sp>
      <p:sp>
        <p:nvSpPr>
          <p:cNvPr id="538"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F4723F32-0E33-4449-B8BF-57C48AC7A253}"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XV6 Shell</a:t>
            </a:r>
            <a:endParaRPr b="0" lang="en-US" sz="3200" spc="-1" strike="noStrike">
              <a:latin typeface="Arial"/>
            </a:endParaRPr>
          </a:p>
        </p:txBody>
      </p:sp>
      <p:sp>
        <p:nvSpPr>
          <p:cNvPr id="540"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endParaRPr b="0" lang="en-US" sz="1800" spc="-1" strike="noStrike">
              <a:latin typeface="Arial"/>
            </a:endParaRPr>
          </a:p>
          <a:p>
            <a:pPr marL="182880">
              <a:lnSpc>
                <a:spcPct val="100000"/>
              </a:lnSpc>
            </a:pPr>
            <a:r>
              <a:rPr b="1" lang="en-US" sz="2000" spc="-1" strike="noStrike">
                <a:solidFill>
                  <a:srgbClr val="3465a4"/>
                </a:solidFill>
                <a:latin typeface="FreeMono"/>
                <a:ea typeface="DejaVu Sans"/>
              </a:rPr>
              <a:t>int</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main(</a:t>
            </a:r>
            <a:r>
              <a:rPr b="1" lang="en-US" sz="2000" spc="-1" strike="noStrike">
                <a:solidFill>
                  <a:srgbClr val="2a6099"/>
                </a:solidFill>
                <a:latin typeface="FreeMono"/>
                <a:ea typeface="DejaVu Sans"/>
              </a:rPr>
              <a:t>void</a:t>
            </a: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158466"/>
                </a:solidFill>
                <a:latin typeface="FreeMono"/>
                <a:ea typeface="DejaVu Sans"/>
              </a:rPr>
              <a:t>// ….</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exit();</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p:txBody>
      </p:sp>
      <p:sp>
        <p:nvSpPr>
          <p:cNvPr id="541" name="CustomShape 3"/>
          <p:cNvSpPr/>
          <p:nvPr/>
        </p:nvSpPr>
        <p:spPr>
          <a:xfrm>
            <a:off x="6629400" y="2070000"/>
            <a:ext cx="3657240" cy="672840"/>
          </a:xfrm>
          <a:prstGeom prst="rect">
            <a:avLst/>
          </a:prstGeom>
          <a:solidFill>
            <a:srgbClr val="ffff00"/>
          </a:solidFill>
          <a:ln w="54720">
            <a:solidFill>
              <a:srgbClr val="000000"/>
            </a:solidFill>
            <a:prstDash val="sysDot"/>
            <a:round/>
          </a:ln>
        </p:spPr>
        <p:style>
          <a:lnRef idx="0"/>
          <a:fillRef idx="0"/>
          <a:effectRef idx="0"/>
          <a:fontRef idx="minor"/>
        </p:style>
        <p:txBody>
          <a:bodyPr lIns="117360" rIns="117360" tIns="72360" bIns="72360">
            <a:noAutofit/>
          </a:bodyPr>
          <a:p>
            <a:pPr marL="146160" indent="-216000">
              <a:lnSpc>
                <a:spcPct val="100000"/>
              </a:lnSpc>
              <a:buClr>
                <a:srgbClr val="000000"/>
              </a:buClr>
              <a:buSzPct val="45000"/>
              <a:buFont typeface="Wingdings" charset="2"/>
              <a:buChar char=""/>
            </a:pPr>
            <a:r>
              <a:rPr b="0" lang="en-US" sz="1800" spc="-1" strike="noStrike">
                <a:solidFill>
                  <a:srgbClr val="000000"/>
                </a:solidFill>
                <a:latin typeface="Arial"/>
                <a:ea typeface="DejaVu Sans"/>
              </a:rPr>
              <a:t>By convention starts from main function.</a:t>
            </a:r>
            <a:endParaRPr b="0" lang="en-US" sz="1800" spc="-1" strike="noStrike">
              <a:latin typeface="Arial"/>
            </a:endParaRPr>
          </a:p>
        </p:txBody>
      </p:sp>
      <p:sp>
        <p:nvSpPr>
          <p:cNvPr id="542" name="TextShape 4"/>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E94D403F-A1AB-477A-9914-475FE22EE628}"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XV6 Shell</a:t>
            </a:r>
            <a:endParaRPr b="0" lang="en-US" sz="3200" spc="-1" strike="noStrike">
              <a:latin typeface="Arial"/>
            </a:endParaRPr>
          </a:p>
        </p:txBody>
      </p:sp>
      <p:sp>
        <p:nvSpPr>
          <p:cNvPr id="544" name="CustomShape 2"/>
          <p:cNvSpPr/>
          <p:nvPr/>
        </p:nvSpPr>
        <p:spPr>
          <a:xfrm>
            <a:off x="873720" y="1199520"/>
            <a:ext cx="9870120" cy="5501880"/>
          </a:xfrm>
          <a:prstGeom prst="rect">
            <a:avLst/>
          </a:prstGeom>
          <a:solidFill>
            <a:srgbClr val="dddddd"/>
          </a:solidFill>
          <a:ln w="36720">
            <a:solidFill>
              <a:srgbClr val="000000"/>
            </a:solidFill>
            <a:round/>
          </a:ln>
        </p:spPr>
        <p:style>
          <a:lnRef idx="0"/>
          <a:fillRef idx="0"/>
          <a:effectRef idx="0"/>
          <a:fontRef idx="minor"/>
        </p:style>
        <p:txBody>
          <a:bodyPr lIns="108360" rIns="108360" tIns="63360" bIns="63360">
            <a:noAutofit/>
          </a:bodyPr>
          <a:p>
            <a:pPr marL="182880">
              <a:lnSpc>
                <a:spcPct val="100000"/>
              </a:lnSpc>
            </a:pPr>
            <a:endParaRPr b="0" lang="en-US" sz="1800" spc="-1" strike="noStrike">
              <a:latin typeface="Arial"/>
            </a:endParaRPr>
          </a:p>
          <a:p>
            <a:pPr marL="182880">
              <a:lnSpc>
                <a:spcPct val="100000"/>
              </a:lnSpc>
            </a:pPr>
            <a:r>
              <a:rPr b="1" lang="en-US" sz="2000" spc="-1" strike="noStrike">
                <a:solidFill>
                  <a:srgbClr val="3465a4"/>
                </a:solidFill>
                <a:latin typeface="FreeMono"/>
                <a:ea typeface="DejaVu Sans"/>
              </a:rPr>
              <a:t>int</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main(</a:t>
            </a:r>
            <a:r>
              <a:rPr b="1" lang="en-US" sz="2000" spc="-1" strike="noStrike">
                <a:solidFill>
                  <a:srgbClr val="2a6099"/>
                </a:solidFill>
                <a:latin typeface="FreeMono"/>
                <a:ea typeface="DejaVu Sans"/>
              </a:rPr>
              <a:t>void</a:t>
            </a: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158466"/>
                </a:solidFill>
                <a:latin typeface="FreeMono"/>
                <a:ea typeface="DejaVu Sans"/>
              </a:rPr>
              <a:t>static</a:t>
            </a:r>
            <a:r>
              <a:rPr b="1" lang="en-US" sz="2000" spc="-1" strike="noStrike">
                <a:solidFill>
                  <a:srgbClr val="000000"/>
                </a:solidFill>
                <a:latin typeface="FreeMono"/>
                <a:ea typeface="DejaVu Sans"/>
              </a:rPr>
              <a:t> </a:t>
            </a:r>
            <a:r>
              <a:rPr b="1" lang="en-US" sz="2000" spc="-1" strike="noStrike">
                <a:solidFill>
                  <a:srgbClr val="2a6099"/>
                </a:solidFill>
                <a:latin typeface="FreeMono"/>
                <a:ea typeface="DejaVu Sans"/>
              </a:rPr>
              <a:t>char</a:t>
            </a:r>
            <a:r>
              <a:rPr b="1" lang="en-US" sz="2000" spc="-1" strike="noStrike">
                <a:solidFill>
                  <a:srgbClr val="000000"/>
                </a:solidFill>
                <a:latin typeface="FreeMono"/>
                <a:ea typeface="DejaVu Sans"/>
              </a:rPr>
              <a:t> buf[100];</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2a6099"/>
                </a:solidFill>
                <a:latin typeface="FreeMono"/>
                <a:ea typeface="DejaVu Sans"/>
              </a:rPr>
              <a:t>int</a:t>
            </a:r>
            <a:r>
              <a:rPr b="1" lang="en-US" sz="2000" spc="-1" strike="noStrike">
                <a:solidFill>
                  <a:srgbClr val="000000"/>
                </a:solidFill>
                <a:latin typeface="FreeMono"/>
                <a:ea typeface="DejaVu Sans"/>
              </a:rPr>
              <a:t> fd;</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158466"/>
                </a:solidFill>
                <a:latin typeface="FreeMono"/>
                <a:ea typeface="DejaVu Sans"/>
              </a:rPr>
              <a:t>// Ensure that three file descriptors are open.</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ff8000"/>
                </a:solidFill>
                <a:latin typeface="FreeMono"/>
                <a:ea typeface="DejaVu Sans"/>
              </a:rPr>
              <a:t>while</a:t>
            </a:r>
            <a:r>
              <a:rPr b="1" lang="en-US" sz="2000" spc="-1" strike="noStrike">
                <a:solidFill>
                  <a:srgbClr val="000000"/>
                </a:solidFill>
                <a:latin typeface="FreeMono"/>
                <a:ea typeface="DejaVu Sans"/>
              </a:rPr>
              <a:t>((fd = open(</a:t>
            </a:r>
            <a:r>
              <a:rPr b="1" lang="en-US" sz="2000" spc="-1" strike="noStrike">
                <a:solidFill>
                  <a:srgbClr val="158466"/>
                </a:solidFill>
                <a:latin typeface="FreeMono"/>
                <a:ea typeface="DejaVu Sans"/>
              </a:rPr>
              <a:t>"console"</a:t>
            </a:r>
            <a:r>
              <a:rPr b="1" lang="en-US" sz="2000" spc="-1" strike="noStrike">
                <a:solidFill>
                  <a:srgbClr val="000000"/>
                </a:solidFill>
                <a:latin typeface="FreeMono"/>
                <a:ea typeface="DejaVu Sans"/>
              </a:rPr>
              <a:t>, O_RDWR)) &gt;= 0){ </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if(fd &gt;= 3){</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close(fd);</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ff8000"/>
                </a:solidFill>
                <a:latin typeface="FreeMono"/>
                <a:ea typeface="DejaVu Sans"/>
              </a:rPr>
              <a:t>break</a:t>
            </a: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                                                          </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158466"/>
                </a:solidFill>
                <a:latin typeface="FreeMono"/>
                <a:ea typeface="DejaVu Sans"/>
              </a:rPr>
              <a:t>// ….</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  </a:t>
            </a:r>
            <a:r>
              <a:rPr b="1" lang="en-US" sz="2000" spc="-1" strike="noStrike">
                <a:solidFill>
                  <a:srgbClr val="000000"/>
                </a:solidFill>
                <a:latin typeface="FreeMono"/>
                <a:ea typeface="DejaVu Sans"/>
              </a:rPr>
              <a:t>exit();</a:t>
            </a:r>
            <a:endParaRPr b="0" lang="en-US" sz="2000" spc="-1" strike="noStrike">
              <a:latin typeface="Arial"/>
            </a:endParaRPr>
          </a:p>
          <a:p>
            <a:pPr marL="182880">
              <a:lnSpc>
                <a:spcPct val="100000"/>
              </a:lnSpc>
            </a:pPr>
            <a:r>
              <a:rPr b="1" lang="en-US" sz="2000" spc="-1" strike="noStrike">
                <a:solidFill>
                  <a:srgbClr val="000000"/>
                </a:solidFill>
                <a:latin typeface="FreeMono"/>
                <a:ea typeface="DejaVu Sans"/>
              </a:rPr>
              <a:t>}</a:t>
            </a:r>
            <a:endParaRPr b="0" lang="en-US" sz="2000" spc="-1" strike="noStrike">
              <a:latin typeface="Arial"/>
            </a:endParaRPr>
          </a:p>
        </p:txBody>
      </p:sp>
      <p:sp>
        <p:nvSpPr>
          <p:cNvPr id="545" name="CustomShape 3"/>
          <p:cNvSpPr/>
          <p:nvPr/>
        </p:nvSpPr>
        <p:spPr>
          <a:xfrm>
            <a:off x="6773400" y="4446000"/>
            <a:ext cx="3657240" cy="1802160"/>
          </a:xfrm>
          <a:prstGeom prst="rect">
            <a:avLst/>
          </a:prstGeom>
          <a:solidFill>
            <a:srgbClr val="ffff00"/>
          </a:solidFill>
          <a:ln w="54720">
            <a:solidFill>
              <a:srgbClr val="000000"/>
            </a:solidFill>
            <a:prstDash val="sysDot"/>
            <a:round/>
          </a:ln>
        </p:spPr>
        <p:style>
          <a:lnRef idx="0"/>
          <a:fillRef idx="0"/>
          <a:effectRef idx="0"/>
          <a:fontRef idx="minor"/>
        </p:style>
        <p:txBody>
          <a:bodyPr lIns="117360" rIns="117360" tIns="72360" bIns="72360">
            <a:noAutofit/>
          </a:bodyPr>
          <a:p>
            <a:pPr marL="146160" indent="-216000">
              <a:lnSpc>
                <a:spcPct val="100000"/>
              </a:lnSpc>
              <a:buClr>
                <a:srgbClr val="000000"/>
              </a:buClr>
              <a:buSzPct val="45000"/>
              <a:buFont typeface="Wingdings" charset="2"/>
              <a:buChar char=""/>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Make sure at least three file descriptors are open</a:t>
            </a:r>
            <a:endParaRPr b="0" lang="en-US" sz="1800" spc="-1" strike="noStrike">
              <a:latin typeface="Arial"/>
            </a:endParaRPr>
          </a:p>
          <a:p>
            <a:pPr marL="146160" indent="-216000">
              <a:lnSpc>
                <a:spcPct val="100000"/>
              </a:lnSpc>
              <a:buClr>
                <a:srgbClr val="000000"/>
              </a:buClr>
              <a:buSzPct val="45000"/>
              <a:buFont typeface="Wingdings" charset="2"/>
              <a:buChar char=""/>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0: stdin</a:t>
            </a:r>
            <a:endParaRPr b="0" lang="en-US" sz="1800" spc="-1" strike="noStrike">
              <a:latin typeface="Arial"/>
            </a:endParaRPr>
          </a:p>
          <a:p>
            <a:pPr marL="146160" indent="-216000">
              <a:lnSpc>
                <a:spcPct val="100000"/>
              </a:lnSpc>
              <a:buClr>
                <a:srgbClr val="000000"/>
              </a:buClr>
              <a:buSzPct val="45000"/>
              <a:buFont typeface="Wingdings" charset="2"/>
              <a:buChar char=""/>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1: stdout</a:t>
            </a:r>
            <a:endParaRPr b="0" lang="en-US" sz="1800" spc="-1" strike="noStrike">
              <a:latin typeface="Arial"/>
            </a:endParaRPr>
          </a:p>
          <a:p>
            <a:pPr marL="146160" indent="-216000">
              <a:lnSpc>
                <a:spcPct val="100000"/>
              </a:lnSpc>
              <a:buClr>
                <a:srgbClr val="000000"/>
              </a:buClr>
              <a:buSzPct val="45000"/>
              <a:buFont typeface="Wingdings" charset="2"/>
              <a:buChar char=""/>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2: stderr</a:t>
            </a:r>
            <a:endParaRPr b="0" lang="en-US" sz="1800" spc="-1" strike="noStrike">
              <a:latin typeface="Arial"/>
            </a:endParaRPr>
          </a:p>
        </p:txBody>
      </p:sp>
      <p:sp>
        <p:nvSpPr>
          <p:cNvPr id="546" name="TextShape 4"/>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26C1E3FE-7FD0-421B-9873-3AE68AC44153}" type="slidenum">
              <a:rPr b="0" lang="en-US" sz="1200" spc="-1" strike="noStrike">
                <a:solidFill>
                  <a:srgbClr val="8b8b8b"/>
                </a:solidFill>
                <a:latin typeface="Calibri"/>
                <a:ea typeface="DejaVu Sans"/>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XV6 Shell</a:t>
            </a:r>
            <a:endParaRPr b="0" lang="en-US" sz="3200" spc="-1" strike="noStrike">
              <a:latin typeface="Arial"/>
            </a:endParaRPr>
          </a:p>
        </p:txBody>
      </p:sp>
      <p:sp>
        <p:nvSpPr>
          <p:cNvPr id="548" name="CustomShape 2"/>
          <p:cNvSpPr/>
          <p:nvPr/>
        </p:nvSpPr>
        <p:spPr>
          <a:xfrm>
            <a:off x="873720" y="1199520"/>
            <a:ext cx="9870120" cy="5599440"/>
          </a:xfrm>
          <a:prstGeom prst="rect">
            <a:avLst/>
          </a:prstGeom>
          <a:solidFill>
            <a:srgbClr val="dddddd"/>
          </a:solidFill>
          <a:ln w="36720">
            <a:solidFill>
              <a:srgbClr val="000000"/>
            </a:solidFill>
            <a:round/>
          </a:ln>
        </p:spPr>
        <p:style>
          <a:lnRef idx="0"/>
          <a:fillRef idx="0"/>
          <a:effectRef idx="0"/>
          <a:fontRef idx="minor"/>
        </p:style>
        <p:txBody>
          <a:bodyPr lIns="0" rIns="0" tIns="0" bIns="0">
            <a:noAutofit/>
          </a:bodyPr>
          <a:p>
            <a:pPr marL="182880">
              <a:lnSpc>
                <a:spcPct val="100000"/>
              </a:lnSpc>
            </a:pPr>
            <a:r>
              <a:rPr b="1" lang="en-US" sz="1800" spc="-1" strike="noStrike">
                <a:solidFill>
                  <a:srgbClr val="2a6099"/>
                </a:solidFill>
                <a:latin typeface="FreeMono"/>
                <a:ea typeface="FreeMono"/>
              </a:rPr>
              <a:t>int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main(</a:t>
            </a:r>
            <a:r>
              <a:rPr b="1" lang="en-US" sz="1800" spc="-1" strike="noStrike">
                <a:solidFill>
                  <a:srgbClr val="2a6099"/>
                </a:solidFill>
                <a:latin typeface="FreeMono"/>
                <a:ea typeface="FreeMono"/>
              </a:rPr>
              <a:t>void</a:t>
            </a: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158466"/>
                </a:solidFill>
                <a:latin typeface="FreeMono"/>
                <a:ea typeface="FreeMono"/>
              </a:rPr>
              <a:t>static</a:t>
            </a:r>
            <a:r>
              <a:rPr b="1" lang="en-US" sz="1800" spc="-1" strike="noStrike">
                <a:solidFill>
                  <a:srgbClr val="000000"/>
                </a:solidFill>
                <a:latin typeface="FreeMono"/>
                <a:ea typeface="FreeMono"/>
              </a:rPr>
              <a:t> </a:t>
            </a:r>
            <a:r>
              <a:rPr b="1" lang="en-US" sz="1800" spc="-1" strike="noStrike">
                <a:solidFill>
                  <a:srgbClr val="2a6099"/>
                </a:solidFill>
                <a:latin typeface="FreeMono"/>
                <a:ea typeface="FreeMono"/>
              </a:rPr>
              <a:t>char</a:t>
            </a:r>
            <a:r>
              <a:rPr b="1" lang="en-US" sz="1800" spc="-1" strike="noStrike">
                <a:solidFill>
                  <a:srgbClr val="000000"/>
                </a:solidFill>
                <a:latin typeface="FreeMono"/>
                <a:ea typeface="FreeMono"/>
              </a:rPr>
              <a:t> buf[100];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2a6099"/>
                </a:solidFill>
                <a:latin typeface="FreeMono"/>
                <a:ea typeface="FreeMono"/>
              </a:rPr>
              <a:t>int</a:t>
            </a:r>
            <a:r>
              <a:rPr b="1" lang="en-US" sz="1800" spc="-1" strike="noStrike">
                <a:solidFill>
                  <a:srgbClr val="000000"/>
                </a:solidFill>
                <a:latin typeface="FreeMono"/>
                <a:ea typeface="FreeMono"/>
              </a:rPr>
              <a:t> fd;</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158466"/>
                </a:solidFill>
                <a:latin typeface="FreeMono"/>
                <a:ea typeface="FreeMono"/>
              </a:rPr>
              <a:t>// ….</a:t>
            </a:r>
            <a:endParaRPr b="0" lang="en-US" sz="1800" spc="-1" strike="noStrike">
              <a:latin typeface="Arial"/>
            </a:endParaRPr>
          </a:p>
          <a:p>
            <a:pPr marL="182880">
              <a:lnSpc>
                <a:spcPct val="100000"/>
              </a:lnSpc>
            </a:pPr>
            <a:r>
              <a:rPr b="1" lang="en-US" sz="1800" spc="-1" strike="noStrike">
                <a:solidFill>
                  <a:srgbClr val="ff8000"/>
                </a:solidFill>
                <a:latin typeface="FreeMono"/>
                <a:ea typeface="FreeMono"/>
              </a:rPr>
              <a:t>  </a:t>
            </a:r>
            <a:r>
              <a:rPr b="1" lang="en-US" sz="1800" spc="-1" strike="noStrike">
                <a:solidFill>
                  <a:srgbClr val="ff8000"/>
                </a:solidFill>
                <a:latin typeface="FreeMono"/>
                <a:ea typeface="FreeMono"/>
              </a:rPr>
              <a:t>while</a:t>
            </a:r>
            <a:r>
              <a:rPr b="1" lang="en-US" sz="1800" spc="-1" strike="noStrike">
                <a:solidFill>
                  <a:srgbClr val="000000"/>
                </a:solidFill>
                <a:latin typeface="FreeMono"/>
                <a:ea typeface="FreeMono"/>
              </a:rPr>
              <a:t>(getcmd(buf, sizeof(buf)) &gt;= 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ff8000"/>
                </a:solidFill>
                <a:latin typeface="FreeMono"/>
                <a:ea typeface="FreeMono"/>
              </a:rPr>
              <a:t>if</a:t>
            </a:r>
            <a:r>
              <a:rPr b="1" lang="en-US" sz="1800" spc="-1" strike="noStrike">
                <a:solidFill>
                  <a:srgbClr val="000000"/>
                </a:solidFill>
                <a:latin typeface="FreeMono"/>
                <a:ea typeface="FreeMono"/>
              </a:rPr>
              <a:t>(buf[0] == </a:t>
            </a:r>
            <a:r>
              <a:rPr b="1" lang="en-US" sz="1800" spc="-1" strike="noStrike">
                <a:solidFill>
                  <a:srgbClr val="158466"/>
                </a:solidFill>
                <a:latin typeface="FreeMono"/>
                <a:ea typeface="FreeMono"/>
              </a:rPr>
              <a:t>'c'</a:t>
            </a:r>
            <a:r>
              <a:rPr b="1" lang="en-US" sz="1800" spc="-1" strike="noStrike">
                <a:solidFill>
                  <a:srgbClr val="000000"/>
                </a:solidFill>
                <a:latin typeface="FreeMono"/>
                <a:ea typeface="FreeMono"/>
              </a:rPr>
              <a:t> &amp;&amp; buf[1] == </a:t>
            </a:r>
            <a:r>
              <a:rPr b="1" lang="en-US" sz="1800" spc="-1" strike="noStrike">
                <a:solidFill>
                  <a:srgbClr val="158466"/>
                </a:solidFill>
                <a:latin typeface="FreeMono"/>
                <a:ea typeface="FreeMono"/>
              </a:rPr>
              <a:t>'d'</a:t>
            </a:r>
            <a:r>
              <a:rPr b="1" lang="en-US" sz="1800" spc="-1" strike="noStrike">
                <a:solidFill>
                  <a:srgbClr val="000000"/>
                </a:solidFill>
                <a:latin typeface="FreeMono"/>
                <a:ea typeface="FreeMono"/>
              </a:rPr>
              <a:t> &amp;&amp; buf[2] == </a:t>
            </a:r>
            <a:r>
              <a:rPr b="1" lang="en-US" sz="1800" spc="-1" strike="noStrike">
                <a:solidFill>
                  <a:srgbClr val="158466"/>
                </a:solidFill>
                <a:latin typeface="FreeMono"/>
                <a:ea typeface="FreeMono"/>
              </a:rPr>
              <a:t>' '</a:t>
            </a: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158466"/>
                </a:solidFill>
                <a:latin typeface="FreeMono"/>
                <a:ea typeface="FreeMono"/>
              </a:rPr>
              <a:t>// Chdir must be called by the parent, not the child.</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buf[strlen(buf)-1] = 0;  </a:t>
            </a:r>
            <a:r>
              <a:rPr b="1" lang="en-US" sz="1800" spc="-1" strike="noStrike">
                <a:solidFill>
                  <a:srgbClr val="158466"/>
                </a:solidFill>
                <a:latin typeface="FreeMono"/>
                <a:ea typeface="FreeMono"/>
              </a:rPr>
              <a:t>// chop \n</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ff8000"/>
                </a:solidFill>
                <a:latin typeface="FreeMono"/>
                <a:ea typeface="FreeMono"/>
              </a:rPr>
              <a:t>if</a:t>
            </a:r>
            <a:r>
              <a:rPr b="1" lang="en-US" sz="1800" spc="-1" strike="noStrike">
                <a:solidFill>
                  <a:srgbClr val="000000"/>
                </a:solidFill>
                <a:latin typeface="FreeMono"/>
                <a:ea typeface="FreeMono"/>
              </a:rPr>
              <a:t>(chdir(buf+3) &lt; 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printf(2, </a:t>
            </a:r>
            <a:r>
              <a:rPr b="1" lang="en-US" sz="1800" spc="-1" strike="noStrike">
                <a:solidFill>
                  <a:srgbClr val="158466"/>
                </a:solidFill>
                <a:latin typeface="FreeMono"/>
                <a:ea typeface="FreeMono"/>
              </a:rPr>
              <a:t>"cannot cd %s\n"</a:t>
            </a:r>
            <a:r>
              <a:rPr b="1" lang="en-US" sz="1800" spc="-1" strike="noStrike">
                <a:solidFill>
                  <a:srgbClr val="000000"/>
                </a:solidFill>
                <a:latin typeface="FreeMono"/>
                <a:ea typeface="FreeMono"/>
              </a:rPr>
              <a:t>, buf+3);</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ff8000"/>
                </a:solidFill>
                <a:latin typeface="FreeMono"/>
                <a:ea typeface="FreeMono"/>
              </a:rPr>
              <a:t>continue</a:t>
            </a: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ff8000"/>
                </a:solidFill>
                <a:latin typeface="FreeMono"/>
                <a:ea typeface="FreeMono"/>
              </a:rPr>
              <a:t>if</a:t>
            </a:r>
            <a:r>
              <a:rPr b="1" lang="en-US" sz="1800" spc="-1" strike="noStrike">
                <a:solidFill>
                  <a:srgbClr val="000000"/>
                </a:solidFill>
                <a:latin typeface="FreeMono"/>
                <a:ea typeface="FreeMono"/>
              </a:rPr>
              <a:t>(fork1() == 0)</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runcmd(parsecmd(buf));</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wait();                                                     </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  </a:t>
            </a:r>
            <a:r>
              <a:rPr b="1" lang="en-US" sz="1800" spc="-1" strike="noStrike">
                <a:solidFill>
                  <a:srgbClr val="000000"/>
                </a:solidFill>
                <a:latin typeface="FreeMono"/>
                <a:ea typeface="FreeMono"/>
              </a:rPr>
              <a:t>exit();</a:t>
            </a:r>
            <a:endParaRPr b="0" lang="en-US" sz="1800" spc="-1" strike="noStrike">
              <a:latin typeface="Arial"/>
            </a:endParaRPr>
          </a:p>
          <a:p>
            <a:pPr marL="182880">
              <a:lnSpc>
                <a:spcPct val="100000"/>
              </a:lnSpc>
            </a:pPr>
            <a:r>
              <a:rPr b="1" lang="en-US" sz="1800" spc="-1" strike="noStrike">
                <a:solidFill>
                  <a:srgbClr val="000000"/>
                </a:solidFill>
                <a:latin typeface="FreeMono"/>
                <a:ea typeface="FreeMono"/>
              </a:rPr>
              <a:t>}</a:t>
            </a:r>
            <a:endParaRPr b="0" lang="en-US" sz="1800" spc="-1" strike="noStrike">
              <a:latin typeface="Arial"/>
            </a:endParaRPr>
          </a:p>
        </p:txBody>
      </p:sp>
      <p:sp>
        <p:nvSpPr>
          <p:cNvPr id="549" name="CustomShape 3"/>
          <p:cNvSpPr/>
          <p:nvPr/>
        </p:nvSpPr>
        <p:spPr>
          <a:xfrm>
            <a:off x="7010280" y="1219320"/>
            <a:ext cx="3657240" cy="990360"/>
          </a:xfrm>
          <a:prstGeom prst="rect">
            <a:avLst/>
          </a:prstGeom>
          <a:solidFill>
            <a:srgbClr val="ffff00"/>
          </a:solidFill>
          <a:ln w="54720">
            <a:solidFill>
              <a:srgbClr val="000000"/>
            </a:solidFill>
            <a:prstDash val="sysDot"/>
            <a:round/>
          </a:ln>
        </p:spPr>
        <p:style>
          <a:lnRef idx="0"/>
          <a:fillRef idx="0"/>
          <a:effectRef idx="0"/>
          <a:fontRef idx="minor"/>
        </p:style>
        <p:txBody>
          <a:bodyPr lIns="117360" rIns="117360" tIns="72360" bIns="72360">
            <a:noAutofit/>
          </a:bodyPr>
          <a:p>
            <a:pPr marL="146160" indent="-216000">
              <a:lnSpc>
                <a:spcPct val="100000"/>
              </a:lnSpc>
              <a:buClr>
                <a:srgbClr val="000000"/>
              </a:buClr>
              <a:buSzPct val="45000"/>
              <a:buFont typeface="Wingdings" charset="2"/>
              <a:buChar char=""/>
            </a:pPr>
            <a:r>
              <a:rPr b="0" lang="en-US" sz="1800" spc="-1" strike="noStrike">
                <a:solidFill>
                  <a:srgbClr val="000000"/>
                </a:solidFill>
                <a:latin typeface="Arial"/>
                <a:ea typeface="DejaVu Sans"/>
              </a:rPr>
              <a:t>Read a command and execute…</a:t>
            </a:r>
            <a:endParaRPr b="0" lang="en-US" sz="1800" spc="-1" strike="noStrike">
              <a:latin typeface="Arial"/>
            </a:endParaRPr>
          </a:p>
        </p:txBody>
      </p:sp>
      <p:sp>
        <p:nvSpPr>
          <p:cNvPr id="550" name="TextShape 4"/>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8F6F7C7E-B390-409F-844F-2C37FD1EE140}" type="slidenum">
              <a:rPr b="0" lang="en-US" sz="1200" spc="-1" strike="noStrike">
                <a:solidFill>
                  <a:srgbClr val="8b8b8b"/>
                </a:solidFill>
                <a:latin typeface="Calibri"/>
                <a:ea typeface="DejaVu Sans"/>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CustomShape 1"/>
          <p:cNvSpPr/>
          <p:nvPr/>
        </p:nvSpPr>
        <p:spPr>
          <a:xfrm>
            <a:off x="838080" y="1836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000000"/>
                </a:solidFill>
                <a:latin typeface="Crimson"/>
                <a:ea typeface="DejaVu Sans"/>
              </a:rPr>
              <a:t>XV6 Shell</a:t>
            </a:r>
            <a:endParaRPr b="0" lang="en-US" sz="3200" spc="-1" strike="noStrike">
              <a:latin typeface="Arial"/>
            </a:endParaRPr>
          </a:p>
        </p:txBody>
      </p:sp>
      <p:sp>
        <p:nvSpPr>
          <p:cNvPr id="552" name="CustomShape 2"/>
          <p:cNvSpPr/>
          <p:nvPr/>
        </p:nvSpPr>
        <p:spPr>
          <a:xfrm>
            <a:off x="873720" y="1199520"/>
            <a:ext cx="9870120" cy="3753000"/>
          </a:xfrm>
          <a:prstGeom prst="rect">
            <a:avLst/>
          </a:prstGeom>
          <a:solidFill>
            <a:srgbClr val="dddddd"/>
          </a:solidFill>
          <a:ln w="36720">
            <a:solidFill>
              <a:srgbClr val="000000"/>
            </a:solidFill>
            <a:round/>
          </a:ln>
        </p:spPr>
        <p:style>
          <a:lnRef idx="0"/>
          <a:fillRef idx="0"/>
          <a:effectRef idx="0"/>
          <a:fontRef idx="minor"/>
        </p:style>
        <p:txBody>
          <a:bodyPr lIns="0" rIns="0" tIns="0" bIns="0">
            <a:noAutofit/>
          </a:bodyPr>
          <a:p>
            <a:pPr marL="182880">
              <a:lnSpc>
                <a:spcPct val="100000"/>
              </a:lnSpc>
            </a:pPr>
            <a:r>
              <a:rPr b="1" lang="en-US" sz="2000" spc="-1" strike="noStrike">
                <a:solidFill>
                  <a:srgbClr val="2a6099"/>
                </a:solidFill>
                <a:latin typeface="FreeMono"/>
                <a:ea typeface="Droid Sans Fallback"/>
              </a:rPr>
              <a:t>int</a:t>
            </a:r>
            <a:endParaRPr b="0" lang="en-US" sz="2000" spc="-1" strike="noStrike">
              <a:latin typeface="Arial"/>
            </a:endParaRPr>
          </a:p>
          <a:p>
            <a:pPr marL="182880">
              <a:lnSpc>
                <a:spcPct val="100000"/>
              </a:lnSpc>
            </a:pPr>
            <a:r>
              <a:rPr b="1" lang="en-US" sz="2000" spc="-1" strike="noStrike">
                <a:solidFill>
                  <a:srgbClr val="000000"/>
                </a:solidFill>
                <a:latin typeface="FreeMono"/>
                <a:ea typeface="Droid Sans Fallback"/>
              </a:rPr>
              <a:t>getcmd(</a:t>
            </a:r>
            <a:r>
              <a:rPr b="1" lang="en-US" sz="2000" spc="-1" strike="noStrike">
                <a:solidFill>
                  <a:srgbClr val="2a6099"/>
                </a:solidFill>
                <a:latin typeface="FreeMono"/>
                <a:ea typeface="Droid Sans Fallback"/>
              </a:rPr>
              <a:t>char</a:t>
            </a:r>
            <a:r>
              <a:rPr b="1" lang="en-US" sz="2000" spc="-1" strike="noStrike">
                <a:solidFill>
                  <a:srgbClr val="000000"/>
                </a:solidFill>
                <a:latin typeface="FreeMono"/>
                <a:ea typeface="Droid Sans Fallback"/>
              </a:rPr>
              <a:t> *buf, </a:t>
            </a:r>
            <a:r>
              <a:rPr b="1" lang="en-US" sz="2000" spc="-1" strike="noStrike">
                <a:solidFill>
                  <a:srgbClr val="2a6099"/>
                </a:solidFill>
                <a:latin typeface="FreeMono"/>
                <a:ea typeface="Droid Sans Fallback"/>
              </a:rPr>
              <a:t>int</a:t>
            </a:r>
            <a:r>
              <a:rPr b="1" lang="en-US" sz="2000" spc="-1" strike="noStrike">
                <a:solidFill>
                  <a:srgbClr val="000000"/>
                </a:solidFill>
                <a:latin typeface="FreeMono"/>
                <a:ea typeface="Droid Sans Fallback"/>
              </a:rPr>
              <a:t> nbuf)</a:t>
            </a:r>
            <a:endParaRPr b="0" lang="en-US" sz="2000" spc="-1" strike="noStrike">
              <a:latin typeface="Arial"/>
            </a:endParaRPr>
          </a:p>
          <a:p>
            <a:pPr marL="182880">
              <a:lnSpc>
                <a:spcPct val="100000"/>
              </a:lnSpc>
            </a:pPr>
            <a:r>
              <a:rPr b="1" lang="en-US" sz="2000" spc="-1" strike="noStrike">
                <a:solidFill>
                  <a:srgbClr val="000000"/>
                </a:solidFill>
                <a:latin typeface="FreeMono"/>
                <a:ea typeface="Droid Sans Fallback"/>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Droid Sans Fallback"/>
              </a:rPr>
              <a:t>  </a:t>
            </a:r>
            <a:r>
              <a:rPr b="1" lang="en-US" sz="2000" spc="-1" strike="noStrike">
                <a:solidFill>
                  <a:srgbClr val="000000"/>
                </a:solidFill>
                <a:latin typeface="FreeMono"/>
                <a:ea typeface="Droid Sans Fallback"/>
              </a:rPr>
              <a:t>printf(2,</a:t>
            </a:r>
            <a:r>
              <a:rPr b="1" lang="en-US" sz="2000" spc="-1" strike="noStrike">
                <a:solidFill>
                  <a:srgbClr val="158466"/>
                </a:solidFill>
                <a:latin typeface="FreeMono"/>
                <a:ea typeface="Droid Sans Fallback"/>
              </a:rPr>
              <a:t> "$ "</a:t>
            </a:r>
            <a:r>
              <a:rPr b="1" lang="en-US" sz="2000" spc="-1" strike="noStrike">
                <a:solidFill>
                  <a:srgbClr val="000000"/>
                </a:solidFill>
                <a:latin typeface="FreeMono"/>
                <a:ea typeface="Droid Sans Fallback"/>
              </a:rPr>
              <a:t>);</a:t>
            </a:r>
            <a:endParaRPr b="0" lang="en-US" sz="2000" spc="-1" strike="noStrike">
              <a:latin typeface="Arial"/>
            </a:endParaRPr>
          </a:p>
          <a:p>
            <a:pPr marL="182880">
              <a:lnSpc>
                <a:spcPct val="100000"/>
              </a:lnSpc>
            </a:pPr>
            <a:r>
              <a:rPr b="1" lang="en-US" sz="2000" spc="-1" strike="noStrike">
                <a:solidFill>
                  <a:srgbClr val="000000"/>
                </a:solidFill>
                <a:latin typeface="FreeMono"/>
                <a:ea typeface="Droid Sans Fallback"/>
              </a:rPr>
              <a:t>  </a:t>
            </a:r>
            <a:r>
              <a:rPr b="1" lang="en-US" sz="2000" spc="-1" strike="noStrike">
                <a:solidFill>
                  <a:srgbClr val="000000"/>
                </a:solidFill>
                <a:latin typeface="FreeMono"/>
                <a:ea typeface="Droid Sans Fallback"/>
              </a:rPr>
              <a:t>memset(buf, 0, nbuf);</a:t>
            </a:r>
            <a:endParaRPr b="0" lang="en-US" sz="2000" spc="-1" strike="noStrike">
              <a:latin typeface="Arial"/>
            </a:endParaRPr>
          </a:p>
          <a:p>
            <a:pPr marL="182880">
              <a:lnSpc>
                <a:spcPct val="100000"/>
              </a:lnSpc>
            </a:pPr>
            <a:r>
              <a:rPr b="1" lang="en-US" sz="2000" spc="-1" strike="noStrike">
                <a:solidFill>
                  <a:srgbClr val="000000"/>
                </a:solidFill>
                <a:latin typeface="FreeMono"/>
                <a:ea typeface="Droid Sans Fallback"/>
              </a:rPr>
              <a:t>  </a:t>
            </a:r>
            <a:r>
              <a:rPr b="1" lang="en-US" sz="2000" spc="-1" strike="noStrike">
                <a:solidFill>
                  <a:srgbClr val="000000"/>
                </a:solidFill>
                <a:latin typeface="FreeMono"/>
                <a:ea typeface="Droid Sans Fallback"/>
              </a:rPr>
              <a:t>gets(buf, nbuf);</a:t>
            </a:r>
            <a:endParaRPr b="0" lang="en-US" sz="2000" spc="-1" strike="noStrike">
              <a:latin typeface="Arial"/>
            </a:endParaRPr>
          </a:p>
          <a:p>
            <a:pPr marL="182880">
              <a:lnSpc>
                <a:spcPct val="100000"/>
              </a:lnSpc>
            </a:pPr>
            <a:r>
              <a:rPr b="1" lang="en-US" sz="2000" spc="-1" strike="noStrike">
                <a:solidFill>
                  <a:srgbClr val="000000"/>
                </a:solidFill>
                <a:latin typeface="FreeMono"/>
                <a:ea typeface="Droid Sans Fallback"/>
              </a:rPr>
              <a:t>  </a:t>
            </a:r>
            <a:r>
              <a:rPr b="1" lang="en-US" sz="2000" spc="-1" strike="noStrike">
                <a:solidFill>
                  <a:srgbClr val="ff8000"/>
                </a:solidFill>
                <a:latin typeface="FreeMono"/>
                <a:ea typeface="Droid Sans Fallback"/>
              </a:rPr>
              <a:t>if</a:t>
            </a:r>
            <a:r>
              <a:rPr b="1" lang="en-US" sz="2000" spc="-1" strike="noStrike">
                <a:solidFill>
                  <a:srgbClr val="000000"/>
                </a:solidFill>
                <a:latin typeface="FreeMono"/>
                <a:ea typeface="Droid Sans Fallback"/>
              </a:rPr>
              <a:t>(buf[0] == 0) </a:t>
            </a:r>
            <a:r>
              <a:rPr b="1" lang="en-US" sz="2000" spc="-1" strike="noStrike">
                <a:solidFill>
                  <a:srgbClr val="158466"/>
                </a:solidFill>
                <a:latin typeface="FreeMono"/>
                <a:ea typeface="Droid Sans Fallback"/>
              </a:rPr>
              <a:t>// EOF</a:t>
            </a:r>
            <a:endParaRPr b="0" lang="en-US" sz="2000" spc="-1" strike="noStrike">
              <a:latin typeface="Arial"/>
            </a:endParaRPr>
          </a:p>
          <a:p>
            <a:pPr marL="182880">
              <a:lnSpc>
                <a:spcPct val="100000"/>
              </a:lnSpc>
            </a:pPr>
            <a:r>
              <a:rPr b="1" lang="en-US" sz="2000" spc="-1" strike="noStrike">
                <a:solidFill>
                  <a:srgbClr val="000000"/>
                </a:solidFill>
                <a:latin typeface="FreeMono"/>
                <a:ea typeface="Droid Sans Fallback"/>
              </a:rPr>
              <a:t>    </a:t>
            </a:r>
            <a:r>
              <a:rPr b="1" lang="en-US" sz="2000" spc="-1" strike="noStrike">
                <a:solidFill>
                  <a:srgbClr val="000000"/>
                </a:solidFill>
                <a:latin typeface="FreeMono"/>
                <a:ea typeface="Droid Sans Fallback"/>
              </a:rPr>
              <a:t>return -1;</a:t>
            </a:r>
            <a:endParaRPr b="0" lang="en-US" sz="2000" spc="-1" strike="noStrike">
              <a:latin typeface="Arial"/>
            </a:endParaRPr>
          </a:p>
          <a:p>
            <a:pPr marL="182880">
              <a:lnSpc>
                <a:spcPct val="100000"/>
              </a:lnSpc>
            </a:pPr>
            <a:r>
              <a:rPr b="1" lang="en-US" sz="2000" spc="-1" strike="noStrike">
                <a:solidFill>
                  <a:srgbClr val="000000"/>
                </a:solidFill>
                <a:latin typeface="FreeMono"/>
                <a:ea typeface="Droid Sans Fallback"/>
              </a:rPr>
              <a:t>  </a:t>
            </a:r>
            <a:r>
              <a:rPr b="1" lang="en-US" sz="2000" spc="-1" strike="noStrike">
                <a:solidFill>
                  <a:srgbClr val="000000"/>
                </a:solidFill>
                <a:latin typeface="FreeMono"/>
                <a:ea typeface="Droid Sans Fallback"/>
              </a:rPr>
              <a:t>return 0;</a:t>
            </a:r>
            <a:endParaRPr b="0" lang="en-US" sz="2000" spc="-1" strike="noStrike">
              <a:latin typeface="Arial"/>
            </a:endParaRPr>
          </a:p>
          <a:p>
            <a:pPr marL="182880">
              <a:lnSpc>
                <a:spcPct val="100000"/>
              </a:lnSpc>
            </a:pPr>
            <a:r>
              <a:rPr b="1" lang="en-US" sz="2000" spc="-1" strike="noStrike">
                <a:solidFill>
                  <a:srgbClr val="000000"/>
                </a:solidFill>
                <a:latin typeface="FreeMono"/>
                <a:ea typeface="Droid Sans Fallback"/>
              </a:rPr>
              <a:t>}</a:t>
            </a:r>
            <a:endParaRPr b="0" lang="en-US" sz="2000" spc="-1" strike="noStrike">
              <a:latin typeface="Arial"/>
            </a:endParaRPr>
          </a:p>
          <a:p>
            <a:pPr marL="182880">
              <a:lnSpc>
                <a:spcPct val="100000"/>
              </a:lnSpc>
            </a:pPr>
            <a:endParaRPr b="0" lang="en-US" sz="2000" spc="-1" strike="noStrike">
              <a:latin typeface="Arial"/>
            </a:endParaRPr>
          </a:p>
        </p:txBody>
      </p:sp>
      <p:sp>
        <p:nvSpPr>
          <p:cNvPr id="553" name="TextShape 3"/>
          <p:cNvSpPr txBox="1"/>
          <p:nvPr/>
        </p:nvSpPr>
        <p:spPr>
          <a:xfrm>
            <a:off x="8610480" y="6356520"/>
            <a:ext cx="2742480" cy="364320"/>
          </a:xfrm>
          <a:prstGeom prst="rect">
            <a:avLst/>
          </a:prstGeom>
          <a:noFill/>
          <a:ln w="0">
            <a:noFill/>
          </a:ln>
        </p:spPr>
        <p:txBody>
          <a:bodyPr lIns="90000" rIns="90000" tIns="45000" bIns="45000" anchor="ctr">
            <a:noAutofit/>
          </a:bodyPr>
          <a:p>
            <a:pPr algn="r">
              <a:lnSpc>
                <a:spcPct val="100000"/>
              </a:lnSpc>
            </a:pPr>
            <a:fld id="{E8F447C2-43A5-460F-8A9C-5DFC70085BBB}" type="slidenum">
              <a:rPr b="0" lang="en-US" sz="1200" spc="-1" strike="noStrike">
                <a:solidFill>
                  <a:srgbClr val="8b8b8b"/>
                </a:solidFill>
                <a:latin typeface="Calibri"/>
                <a:ea typeface="DejaVu Sans"/>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1932</TotalTime>
  <Application>LibreOffice/7.0.3.1$Linux_X86_64 LibreOffice_project/00$Build-1</Application>
  <Words>5695</Words>
  <Paragraphs>1470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2020-09-19T20:47:48Z</dcterms:created>
  <dc:creator>vahid</dc:creator>
  <dc:description/>
  <dc:language>en-US</dc:language>
  <cp:lastModifiedBy>Farbod Shahinfar</cp:lastModifiedBy>
  <dcterms:modified xsi:type="dcterms:W3CDTF">2021-01-02T16:37:02Z</dcterms:modified>
  <cp:revision>491</cp:revision>
  <dc:subject/>
  <dc:title>Operating Systems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2</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Custom</vt:lpwstr>
  </property>
  <property fmtid="{D5CDD505-2E9C-101B-9397-08002B2CF9AE}" pid="9" name="ScaleCrop">
    <vt:bool>0</vt:bool>
  </property>
  <property fmtid="{D5CDD505-2E9C-101B-9397-08002B2CF9AE}" pid="10" name="ShareDoc">
    <vt:bool>0</vt:bool>
  </property>
  <property fmtid="{D5CDD505-2E9C-101B-9397-08002B2CF9AE}" pid="11" name="Slides">
    <vt:i4>101</vt:i4>
  </property>
</Properties>
</file>